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4"/>
  </p:notesMasterIdLst>
  <p:sldIdLst>
    <p:sldId id="262" r:id="rId5"/>
    <p:sldId id="266" r:id="rId6"/>
    <p:sldId id="259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  <p:sldId id="277" r:id="rId18"/>
    <p:sldId id="283" r:id="rId19"/>
    <p:sldId id="278" r:id="rId20"/>
    <p:sldId id="279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F4F10C-A2BB-4AA4-A233-4CB241CDF403}">
          <p14:sldIdLst>
            <p14:sldId id="262"/>
            <p14:sldId id="266"/>
            <p14:sldId id="259"/>
            <p14:sldId id="265"/>
          </p14:sldIdLst>
        </p14:section>
        <p14:section name="The Basics" id="{ED577361-0549-4C30-B20B-213EC913E25F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  <p14:sldId id="275"/>
            <p14:sldId id="277"/>
            <p14:sldId id="283"/>
          </p14:sldIdLst>
        </p14:section>
        <p14:section name="Data &amp; File Types" id="{BEE8938F-FBBC-4453-8608-42F972B0D623}">
          <p14:sldIdLst>
            <p14:sldId id="278"/>
            <p14:sldId id="279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B1B9D-5FD8-46B1-A173-F00497598741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42BC-A7BD-4276-975D-6351998F7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8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3442AB9-C8CA-420F-B42A-18C2D699071B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FFBC-BDEB-417F-BF84-663A45C20646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8071AC1-DFE2-4CEB-A839-7F430962ACC4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C0F-A549-4116-ADE7-EA08C05540C8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9EEE4F-EA2D-4584-9DE7-EC300D9E7B04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E59C-38C6-435B-909F-6BC5D2F90092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3F88-5DA5-47A3-A95A-FEF6AF43E84E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716-29F6-49DE-A213-3937CA580F20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02A8-9935-43BE-936D-943169608636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18B405-B3F7-4586-BE59-DF6DE834F5F3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6EAD-3739-455C-929C-D58B69B73424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DBAC8D9-C124-4B74-9CB9-474FDD0AD4C5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ID5FDi2JQ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IID5FDi2JQ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rZpc2_xnSfc" TargetMode="External"/><Relationship Id="rId4" Type="http://schemas.openxmlformats.org/officeDocument/2006/relationships/hyperlink" Target="https://www.youtube.com/watch?v=rZpc2_xnSf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3tdW9l1690" TargetMode="External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qgis.org/testing/en/docs/gentle_gis_introduction/coordinate_reference_systems.html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mangomap.com/robertyoung/maps/69585/what-utm-zone-am-i-in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rth-info.nga.mil/GandG/coordsys/grids/universal_grid_system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sgeography.com/gis-formats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va-gis.org/gdata" TargetMode="External"/><Relationship Id="rId2" Type="http://schemas.openxmlformats.org/officeDocument/2006/relationships/hyperlink" Target="https://data.humdata.org/dataset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eoname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f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A3477DC-B338-4F74-BC24-AFDF096E5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723899"/>
            <a:ext cx="7413611" cy="5676901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DBA70-3C88-4960-B0D4-84FCD42B1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Introduction to Geospatial Data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254AA-54D7-42C3-86C1-E80F6DF9C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1733655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EBEBEB"/>
                </a:solidFill>
              </a:rPr>
              <a:t>A short course</a:t>
            </a:r>
          </a:p>
          <a:p>
            <a:r>
              <a:rPr lang="en-US" sz="1400" dirty="0" smtClean="0">
                <a:solidFill>
                  <a:srgbClr val="EBEBEB"/>
                </a:solidFill>
              </a:rPr>
              <a:t>Spring 2020</a:t>
            </a:r>
          </a:p>
          <a:p>
            <a:r>
              <a:rPr lang="en-US" sz="1400" dirty="0" smtClean="0">
                <a:solidFill>
                  <a:srgbClr val="EBEBEB"/>
                </a:solidFill>
              </a:rPr>
              <a:t>Erica A. Metheney</a:t>
            </a:r>
            <a:endParaRPr lang="en-US" sz="1400" dirty="0">
              <a:solidFill>
                <a:srgbClr val="EBEBEB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0983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5927" y="5467744"/>
            <a:ext cx="3048000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Geographic</a:t>
            </a:r>
            <a:r>
              <a:rPr lang="sv-SE" dirty="0" smtClean="0"/>
              <a:t> Data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4816763" y="5467744"/>
            <a:ext cx="3048000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Spatial Data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8626764" y="5467744"/>
            <a:ext cx="3048000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Geospatial Data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785091" y="2162352"/>
            <a:ext cx="5338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400" dirty="0" err="1" smtClean="0"/>
              <a:t>Latitude</a:t>
            </a:r>
            <a:r>
              <a:rPr lang="sv-SE" sz="2400" dirty="0" smtClean="0"/>
              <a:t> and </a:t>
            </a:r>
            <a:r>
              <a:rPr lang="sv-SE" sz="2400" dirty="0" err="1" smtClean="0"/>
              <a:t>Longitude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Households</a:t>
            </a:r>
            <a:endParaRPr lang="sv-SE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400" dirty="0" err="1" smtClean="0"/>
              <a:t>Political</a:t>
            </a:r>
            <a:r>
              <a:rPr lang="sv-SE" sz="2400" dirty="0" smtClean="0"/>
              <a:t> Party </a:t>
            </a:r>
            <a:r>
              <a:rPr lang="sv-SE" sz="2400" dirty="0" err="1" smtClean="0"/>
              <a:t>of</a:t>
            </a:r>
            <a:r>
              <a:rPr lang="sv-SE" sz="2400" dirty="0" smtClean="0"/>
              <a:t> Respondent at a </a:t>
            </a:r>
            <a:r>
              <a:rPr lang="sv-SE" sz="2400" dirty="0" err="1" smtClean="0"/>
              <a:t>geocoded</a:t>
            </a:r>
            <a:r>
              <a:rPr lang="sv-SE" sz="2400" dirty="0" smtClean="0"/>
              <a:t> </a:t>
            </a:r>
            <a:r>
              <a:rPr lang="sv-SE" sz="2400" dirty="0" err="1" smtClean="0"/>
              <a:t>location</a:t>
            </a:r>
            <a:r>
              <a:rPr lang="sv-SE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400" dirty="0" err="1" smtClean="0"/>
              <a:t>Conductivity</a:t>
            </a:r>
            <a:r>
              <a:rPr lang="sv-SE" sz="2400" dirty="0" smtClean="0"/>
              <a:t> Readings </a:t>
            </a:r>
            <a:r>
              <a:rPr lang="sv-SE" sz="2400" dirty="0" err="1" smtClean="0"/>
              <a:t>across</a:t>
            </a:r>
            <a:r>
              <a:rPr lang="sv-SE" sz="2400" dirty="0" smtClean="0"/>
              <a:t> the </a:t>
            </a:r>
            <a:r>
              <a:rPr lang="sv-SE" sz="2400" dirty="0" err="1" smtClean="0"/>
              <a:t>surface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a </a:t>
            </a:r>
            <a:r>
              <a:rPr lang="sv-SE" sz="2400" dirty="0" err="1" smtClean="0"/>
              <a:t>conductor</a:t>
            </a:r>
            <a:r>
              <a:rPr lang="sv-SE" sz="2400" dirty="0" smtClean="0"/>
              <a:t> chip.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400" dirty="0" smtClean="0"/>
              <a:t>Population </a:t>
            </a:r>
            <a:r>
              <a:rPr lang="sv-SE" sz="2400" dirty="0" err="1" smtClean="0"/>
              <a:t>density</a:t>
            </a:r>
            <a:r>
              <a:rPr lang="sv-SE" sz="2400" dirty="0" smtClean="0"/>
              <a:t> data for a country </a:t>
            </a:r>
            <a:r>
              <a:rPr lang="sv-SE" sz="2400" dirty="0" err="1" smtClean="0"/>
              <a:t>estimated</a:t>
            </a:r>
            <a:r>
              <a:rPr lang="sv-SE" sz="2400" dirty="0" smtClean="0"/>
              <a:t> at the </a:t>
            </a:r>
            <a:r>
              <a:rPr lang="sv-SE" sz="2400" dirty="0" err="1" smtClean="0"/>
              <a:t>square</a:t>
            </a:r>
            <a:r>
              <a:rPr lang="sv-SE" sz="2400" dirty="0" smtClean="0"/>
              <a:t> kilometer </a:t>
            </a:r>
            <a:r>
              <a:rPr lang="sv-SE" sz="2400" dirty="0" err="1" smtClean="0"/>
              <a:t>level</a:t>
            </a:r>
            <a:r>
              <a:rPr lang="sv-SE" sz="2400" dirty="0" smtClean="0"/>
              <a:t>.</a:t>
            </a:r>
            <a:endParaRPr lang="sv-S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68652" y="2162352"/>
            <a:ext cx="49322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400" dirty="0" smtClean="0"/>
              <a:t>Data </a:t>
            </a:r>
            <a:r>
              <a:rPr lang="sv-SE" sz="2400" dirty="0" err="1" smtClean="0"/>
              <a:t>defining</a:t>
            </a:r>
            <a:r>
              <a:rPr lang="sv-SE" sz="2400" dirty="0" smtClean="0"/>
              <a:t> the </a:t>
            </a:r>
            <a:r>
              <a:rPr lang="sv-SE" sz="2400" dirty="0" err="1" smtClean="0"/>
              <a:t>border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a country.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400" dirty="0" err="1"/>
              <a:t>Conductivity</a:t>
            </a:r>
            <a:r>
              <a:rPr lang="sv-SE" sz="2400" dirty="0"/>
              <a:t> Readings </a:t>
            </a:r>
            <a:r>
              <a:rPr lang="sv-SE" sz="2400" dirty="0" err="1"/>
              <a:t>across</a:t>
            </a:r>
            <a:r>
              <a:rPr lang="sv-SE" sz="2400" dirty="0"/>
              <a:t> the </a:t>
            </a:r>
            <a:r>
              <a:rPr lang="sv-SE" sz="2400" dirty="0" err="1"/>
              <a:t>surface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a </a:t>
            </a:r>
            <a:r>
              <a:rPr lang="sv-SE" sz="2400" dirty="0" err="1"/>
              <a:t>conductor</a:t>
            </a:r>
            <a:r>
              <a:rPr lang="sv-SE" sz="2400" dirty="0"/>
              <a:t> chip.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400" dirty="0"/>
              <a:t>Population </a:t>
            </a:r>
            <a:r>
              <a:rPr lang="sv-SE" sz="2400" dirty="0" err="1"/>
              <a:t>density</a:t>
            </a:r>
            <a:r>
              <a:rPr lang="sv-SE" sz="2400" dirty="0"/>
              <a:t> data for a country </a:t>
            </a:r>
            <a:r>
              <a:rPr lang="sv-SE" sz="2400" dirty="0" err="1"/>
              <a:t>estimated</a:t>
            </a:r>
            <a:r>
              <a:rPr lang="sv-SE" sz="2400" dirty="0"/>
              <a:t> at the </a:t>
            </a:r>
            <a:r>
              <a:rPr lang="sv-SE" sz="2400" dirty="0" err="1"/>
              <a:t>square</a:t>
            </a:r>
            <a:r>
              <a:rPr lang="sv-SE" sz="2400" dirty="0"/>
              <a:t> kilometer </a:t>
            </a:r>
            <a:r>
              <a:rPr lang="sv-SE" sz="2400" dirty="0" err="1"/>
              <a:t>level</a:t>
            </a:r>
            <a:r>
              <a:rPr lang="sv-SE" sz="2400" dirty="0"/>
              <a:t>.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1782618" y="831273"/>
            <a:ext cx="9171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solidFill>
                  <a:schemeClr val="accent2"/>
                </a:solidFill>
              </a:rPr>
              <a:t>CLASSIFY EACH OF THE FOLLOWING</a:t>
            </a:r>
            <a:endParaRPr lang="sv-SE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7383" y="5237018"/>
            <a:ext cx="526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Title</a:t>
            </a:r>
            <a:r>
              <a:rPr lang="sv-SE" dirty="0" smtClean="0">
                <a:solidFill>
                  <a:schemeClr val="bg1"/>
                </a:solidFill>
              </a:rPr>
              <a:t>: </a:t>
            </a:r>
            <a:r>
              <a:rPr lang="sv-SE" dirty="0" err="1" smtClean="0">
                <a:solidFill>
                  <a:schemeClr val="bg1"/>
                </a:solidFill>
              </a:rPr>
              <a:t>Why</a:t>
            </a:r>
            <a:r>
              <a:rPr lang="sv-SE" dirty="0" smtClean="0">
                <a:solidFill>
                  <a:schemeClr val="bg1"/>
                </a:solidFill>
              </a:rPr>
              <a:t> all </a:t>
            </a:r>
            <a:r>
              <a:rPr lang="sv-SE" dirty="0" err="1" smtClean="0">
                <a:solidFill>
                  <a:schemeClr val="bg1"/>
                </a:solidFill>
              </a:rPr>
              <a:t>world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maps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are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wrong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Creator</a:t>
            </a:r>
            <a:r>
              <a:rPr lang="sv-SE" dirty="0" smtClean="0">
                <a:solidFill>
                  <a:schemeClr val="bg1"/>
                </a:solidFill>
              </a:rPr>
              <a:t>: </a:t>
            </a:r>
            <a:r>
              <a:rPr lang="sv-SE" dirty="0" err="1" smtClean="0">
                <a:solidFill>
                  <a:schemeClr val="bg1"/>
                </a:solidFill>
              </a:rPr>
              <a:t>Vox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Link: </a:t>
            </a:r>
            <a:r>
              <a:rPr lang="sv-SE" dirty="0">
                <a:hlinkClick r:id="rId3"/>
              </a:rPr>
              <a:t>https://www.youtube.com/watch?v=kIID5FDi2JQ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7" name="kIID5FDi2J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6946" y="683491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55" y="5474733"/>
            <a:ext cx="4909445" cy="689514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G</a:t>
            </a:r>
            <a:r>
              <a:rPr lang="en-US" dirty="0" err="1">
                <a:solidFill>
                  <a:schemeClr val="bg1"/>
                </a:solidFill>
              </a:rPr>
              <a:t>oogle</a:t>
            </a:r>
            <a:r>
              <a:rPr lang="en-US" dirty="0">
                <a:solidFill>
                  <a:schemeClr val="bg1"/>
                </a:solidFill>
              </a:rPr>
              <a:t> maps changes disputed borders based on where you’re searching from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pic>
        <p:nvPicPr>
          <p:cNvPr id="5" name="rZpc2_xnSf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8886" y="615395"/>
            <a:ext cx="7972569" cy="448457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 err="1" smtClean="0"/>
              <a:t>Creator</a:t>
            </a:r>
            <a:r>
              <a:rPr lang="sv-SE" dirty="0" smtClean="0"/>
              <a:t>: Washington Post</a:t>
            </a:r>
          </a:p>
          <a:p>
            <a:r>
              <a:rPr lang="sv-SE" dirty="0" smtClean="0"/>
              <a:t>Link: </a:t>
            </a:r>
            <a:r>
              <a:rPr lang="sv-SE" dirty="0">
                <a:hlinkClick r:id="rId4"/>
              </a:rPr>
              <a:t>https://www.youtube.com/watch?v=rZpc2_xnSfc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98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" y="675120"/>
            <a:ext cx="4095895" cy="5764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0" y="2281382"/>
            <a:ext cx="599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chemeClr val="accent2"/>
                </a:solidFill>
              </a:rPr>
              <a:t>All </a:t>
            </a:r>
            <a:r>
              <a:rPr lang="sv-SE" sz="4800" dirty="0" err="1" smtClean="0">
                <a:solidFill>
                  <a:schemeClr val="accent2"/>
                </a:solidFill>
              </a:rPr>
              <a:t>models</a:t>
            </a:r>
            <a:r>
              <a:rPr lang="sv-SE" sz="4800" dirty="0" smtClean="0">
                <a:solidFill>
                  <a:schemeClr val="accent2"/>
                </a:solidFill>
              </a:rPr>
              <a:t> </a:t>
            </a:r>
            <a:r>
              <a:rPr lang="sv-SE" sz="4800" dirty="0" err="1" smtClean="0">
                <a:solidFill>
                  <a:schemeClr val="accent2"/>
                </a:solidFill>
              </a:rPr>
              <a:t>are</a:t>
            </a:r>
            <a:r>
              <a:rPr lang="sv-SE" sz="4800" dirty="0" smtClean="0">
                <a:solidFill>
                  <a:schemeClr val="accent2"/>
                </a:solidFill>
              </a:rPr>
              <a:t> </a:t>
            </a:r>
            <a:r>
              <a:rPr lang="sv-SE" sz="4800" dirty="0" err="1" smtClean="0">
                <a:solidFill>
                  <a:schemeClr val="accent2"/>
                </a:solidFill>
              </a:rPr>
              <a:t>wrong</a:t>
            </a:r>
            <a:r>
              <a:rPr lang="sv-SE" sz="4800" dirty="0" smtClean="0">
                <a:solidFill>
                  <a:schemeClr val="accent2"/>
                </a:solidFill>
              </a:rPr>
              <a:t>, </a:t>
            </a:r>
            <a:r>
              <a:rPr lang="sv-SE" sz="4800" dirty="0" err="1" smtClean="0">
                <a:solidFill>
                  <a:schemeClr val="accent2"/>
                </a:solidFill>
              </a:rPr>
              <a:t>but</a:t>
            </a:r>
            <a:r>
              <a:rPr lang="sv-SE" sz="4800" dirty="0" smtClean="0">
                <a:solidFill>
                  <a:schemeClr val="accent2"/>
                </a:solidFill>
              </a:rPr>
              <a:t> </a:t>
            </a:r>
            <a:r>
              <a:rPr lang="sv-SE" sz="4800" dirty="0" err="1" smtClean="0">
                <a:solidFill>
                  <a:schemeClr val="accent2"/>
                </a:solidFill>
              </a:rPr>
              <a:t>some</a:t>
            </a:r>
            <a:r>
              <a:rPr lang="sv-SE" sz="4800" dirty="0" smtClean="0">
                <a:solidFill>
                  <a:schemeClr val="accent2"/>
                </a:solidFill>
              </a:rPr>
              <a:t> </a:t>
            </a:r>
            <a:r>
              <a:rPr lang="sv-SE" sz="4800" dirty="0" err="1" smtClean="0">
                <a:solidFill>
                  <a:schemeClr val="accent2"/>
                </a:solidFill>
              </a:rPr>
              <a:t>are</a:t>
            </a:r>
            <a:r>
              <a:rPr lang="sv-SE" sz="4800" dirty="0" smtClean="0">
                <a:solidFill>
                  <a:schemeClr val="accent2"/>
                </a:solidFill>
              </a:rPr>
              <a:t> </a:t>
            </a:r>
            <a:r>
              <a:rPr lang="sv-SE" sz="4800" dirty="0" err="1" smtClean="0">
                <a:solidFill>
                  <a:schemeClr val="accent2"/>
                </a:solidFill>
              </a:rPr>
              <a:t>useful</a:t>
            </a:r>
            <a:r>
              <a:rPr lang="sv-SE" sz="4800" dirty="0" smtClean="0">
                <a:solidFill>
                  <a:schemeClr val="accent2"/>
                </a:solidFill>
              </a:rPr>
              <a:t>.</a:t>
            </a:r>
          </a:p>
          <a:p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8765310" y="3927986"/>
            <a:ext cx="253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- George E. P. Box</a:t>
            </a:r>
            <a:endParaRPr lang="sv-S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4946" y="6355075"/>
            <a:ext cx="1134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If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feeling </a:t>
            </a:r>
            <a:r>
              <a:rPr lang="sv-SE" dirty="0" err="1" smtClean="0"/>
              <a:t>math</a:t>
            </a:r>
            <a:r>
              <a:rPr lang="sv-SE" dirty="0" smtClean="0"/>
              <a:t>-y and </a:t>
            </a:r>
            <a:r>
              <a:rPr lang="sv-SE" dirty="0" err="1" smtClean="0"/>
              <a:t>interested</a:t>
            </a:r>
            <a:r>
              <a:rPr lang="sv-SE" dirty="0" smtClean="0"/>
              <a:t> in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projection</a:t>
            </a:r>
            <a:r>
              <a:rPr lang="sv-SE" dirty="0" smtClean="0"/>
              <a:t> stuff, check </a:t>
            </a:r>
            <a:r>
              <a:rPr lang="sv-SE" dirty="0" err="1" smtClean="0"/>
              <a:t>out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video </a:t>
            </a:r>
            <a:r>
              <a:rPr lang="sv-SE" dirty="0" err="1" smtClean="0"/>
              <a:t>about</a:t>
            </a:r>
            <a:r>
              <a:rPr lang="sv-SE" dirty="0" smtClean="0"/>
              <a:t> the </a:t>
            </a:r>
            <a:r>
              <a:rPr lang="sv-SE" dirty="0" smtClean="0">
                <a:hlinkClick r:id="rId3"/>
              </a:rPr>
              <a:t>Euler Spiral </a:t>
            </a:r>
            <a:r>
              <a:rPr lang="sv-SE" dirty="0" err="1" smtClean="0">
                <a:hlinkClick r:id="rId3"/>
              </a:rPr>
              <a:t>Map</a:t>
            </a:r>
            <a:r>
              <a:rPr lang="sv-SE" dirty="0" smtClean="0">
                <a:hlinkClick r:id="rId3"/>
              </a:rPr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29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Coordinate</a:t>
            </a:r>
            <a:r>
              <a:rPr lang="sv-SE" dirty="0" smtClean="0"/>
              <a:t> </a:t>
            </a:r>
            <a:r>
              <a:rPr lang="sv-SE" dirty="0" err="1" smtClean="0"/>
              <a:t>Reference</a:t>
            </a:r>
            <a:r>
              <a:rPr lang="sv-SE" dirty="0" smtClean="0"/>
              <a:t> Systems (CRS)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9146" y="2250892"/>
            <a:ext cx="5087075" cy="536005"/>
          </a:xfrm>
        </p:spPr>
        <p:txBody>
          <a:bodyPr/>
          <a:lstStyle/>
          <a:p>
            <a:pPr algn="ctr"/>
            <a:r>
              <a:rPr lang="sv-SE" b="1" dirty="0" smtClean="0"/>
              <a:t>Common CRS</a:t>
            </a:r>
            <a:endParaRPr lang="sv-SE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3834966"/>
          </a:xfrm>
        </p:spPr>
        <p:txBody>
          <a:bodyPr>
            <a:normAutofit/>
          </a:bodyPr>
          <a:lstStyle/>
          <a:p>
            <a:r>
              <a:rPr lang="sv-SE" dirty="0" smtClean="0"/>
              <a:t>WGS84 (World </a:t>
            </a:r>
            <a:r>
              <a:rPr lang="sv-SE" dirty="0" err="1" smtClean="0"/>
              <a:t>Geodetic</a:t>
            </a:r>
            <a:r>
              <a:rPr lang="sv-SE" dirty="0" smtClean="0"/>
              <a:t> System 1984)</a:t>
            </a:r>
          </a:p>
          <a:p>
            <a:pPr lvl="1"/>
            <a:r>
              <a:rPr lang="sv-SE" dirty="0" err="1" smtClean="0"/>
              <a:t>Latitude</a:t>
            </a:r>
            <a:r>
              <a:rPr lang="sv-SE" dirty="0" smtClean="0"/>
              <a:t> and </a:t>
            </a:r>
            <a:r>
              <a:rPr lang="sv-SE" dirty="0" err="1" smtClean="0"/>
              <a:t>Longitude</a:t>
            </a:r>
            <a:endParaRPr lang="sv-SE" dirty="0" smtClean="0"/>
          </a:p>
          <a:p>
            <a:pPr lvl="1"/>
            <a:r>
              <a:rPr lang="sv-SE" dirty="0" err="1" smtClean="0"/>
              <a:t>Used</a:t>
            </a:r>
            <a:r>
              <a:rPr lang="sv-SE" dirty="0" smtClean="0"/>
              <a:t> by GPS</a:t>
            </a:r>
          </a:p>
          <a:p>
            <a:pPr lvl="1"/>
            <a:r>
              <a:rPr lang="sv-SE" dirty="0" smtClean="0"/>
              <a:t>Non-</a:t>
            </a:r>
            <a:r>
              <a:rPr lang="sv-SE" dirty="0" err="1" smtClean="0"/>
              <a:t>projected</a:t>
            </a:r>
            <a:r>
              <a:rPr lang="sv-SE" dirty="0" smtClean="0"/>
              <a:t> CRS</a:t>
            </a:r>
          </a:p>
          <a:p>
            <a:r>
              <a:rPr lang="sv-SE" dirty="0" smtClean="0"/>
              <a:t>UTM (Universal </a:t>
            </a:r>
            <a:r>
              <a:rPr lang="sv-SE" dirty="0" err="1" smtClean="0"/>
              <a:t>Transverse</a:t>
            </a:r>
            <a:r>
              <a:rPr lang="sv-SE" dirty="0" smtClean="0"/>
              <a:t> </a:t>
            </a:r>
            <a:r>
              <a:rPr lang="sv-SE" dirty="0" err="1" smtClean="0"/>
              <a:t>Mercator</a:t>
            </a:r>
            <a:r>
              <a:rPr lang="sv-SE" dirty="0" smtClean="0"/>
              <a:t>)</a:t>
            </a:r>
          </a:p>
          <a:p>
            <a:pPr lvl="1"/>
            <a:r>
              <a:rPr lang="sv-SE" dirty="0" err="1" smtClean="0"/>
              <a:t>Projected</a:t>
            </a:r>
            <a:r>
              <a:rPr lang="sv-SE" dirty="0" smtClean="0"/>
              <a:t> CRS</a:t>
            </a:r>
          </a:p>
          <a:p>
            <a:pPr lvl="1"/>
            <a:r>
              <a:rPr lang="sv-SE" dirty="0" err="1" smtClean="0"/>
              <a:t>Comprised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multiple</a:t>
            </a:r>
            <a:r>
              <a:rPr lang="sv-SE" dirty="0" smtClean="0"/>
              <a:t> </a:t>
            </a:r>
            <a:r>
              <a:rPr lang="sv-SE" dirty="0" err="1" smtClean="0"/>
              <a:t>zones</a:t>
            </a:r>
            <a:r>
              <a:rPr lang="sv-SE" dirty="0" smtClean="0"/>
              <a:t>.</a:t>
            </a:r>
          </a:p>
          <a:p>
            <a:pPr lvl="2"/>
            <a:r>
              <a:rPr lang="sv-SE" dirty="0" smtClean="0"/>
              <a:t>Little </a:t>
            </a:r>
            <a:r>
              <a:rPr lang="sv-SE" dirty="0" err="1" smtClean="0"/>
              <a:t>distortion</a:t>
            </a:r>
            <a:r>
              <a:rPr lang="sv-SE" dirty="0" smtClean="0"/>
              <a:t> </a:t>
            </a:r>
            <a:r>
              <a:rPr lang="sv-SE" dirty="0" err="1" smtClean="0"/>
              <a:t>within</a:t>
            </a:r>
            <a:r>
              <a:rPr lang="sv-SE" dirty="0" smtClean="0"/>
              <a:t> a </a:t>
            </a:r>
            <a:r>
              <a:rPr lang="sv-SE" dirty="0" err="1" smtClean="0"/>
              <a:t>zone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v-SE" b="1" dirty="0" err="1" smtClean="0"/>
              <a:t>Remember</a:t>
            </a:r>
            <a:endParaRPr lang="sv-SE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countries</a:t>
            </a:r>
            <a:r>
              <a:rPr lang="sv-SE" dirty="0" smtClean="0"/>
              <a:t> has </a:t>
            </a:r>
            <a:r>
              <a:rPr lang="sv-SE" dirty="0" err="1" smtClean="0"/>
              <a:t>developed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own</a:t>
            </a:r>
            <a:r>
              <a:rPr lang="sv-SE" dirty="0" smtClean="0"/>
              <a:t> CRS</a:t>
            </a:r>
          </a:p>
          <a:p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starting</a:t>
            </a:r>
            <a:r>
              <a:rPr lang="sv-SE" dirty="0" smtClean="0"/>
              <a:t> a </a:t>
            </a:r>
            <a:r>
              <a:rPr lang="sv-SE" dirty="0" err="1" smtClean="0"/>
              <a:t>project</a:t>
            </a:r>
            <a:r>
              <a:rPr lang="sv-SE" dirty="0" smtClean="0"/>
              <a:t>, make sure to check </a:t>
            </a:r>
            <a:r>
              <a:rPr lang="sv-SE" dirty="0" err="1" smtClean="0"/>
              <a:t>what</a:t>
            </a:r>
            <a:r>
              <a:rPr lang="sv-SE" dirty="0" smtClean="0"/>
              <a:t> the </a:t>
            </a:r>
            <a:r>
              <a:rPr lang="sv-SE" dirty="0" err="1" smtClean="0"/>
              <a:t>typically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 CRS is for </a:t>
            </a:r>
            <a:r>
              <a:rPr lang="sv-SE" dirty="0" err="1" smtClean="0"/>
              <a:t>that</a:t>
            </a:r>
            <a:r>
              <a:rPr lang="sv-SE" dirty="0" smtClean="0"/>
              <a:t> area. </a:t>
            </a:r>
          </a:p>
          <a:p>
            <a:r>
              <a:rPr lang="sv-SE" dirty="0" err="1" smtClean="0"/>
              <a:t>Maps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sure from </a:t>
            </a:r>
            <a:r>
              <a:rPr lang="sv-SE" dirty="0" err="1" smtClean="0"/>
              <a:t>distortion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</a:p>
          <a:p>
            <a:pPr lvl="1"/>
            <a:r>
              <a:rPr lang="sv-SE" dirty="0" smtClean="0"/>
              <a:t>Area</a:t>
            </a:r>
          </a:p>
          <a:p>
            <a:pPr lvl="1"/>
            <a:r>
              <a:rPr lang="sv-SE" dirty="0" err="1" smtClean="0"/>
              <a:t>Distance</a:t>
            </a:r>
            <a:endParaRPr lang="sv-SE" dirty="0" smtClean="0"/>
          </a:p>
          <a:p>
            <a:pPr lvl="1"/>
            <a:r>
              <a:rPr lang="sv-SE" dirty="0" err="1" smtClean="0"/>
              <a:t>Angular</a:t>
            </a:r>
            <a:r>
              <a:rPr lang="sv-SE" dirty="0" smtClean="0"/>
              <a:t> </a:t>
            </a:r>
            <a:r>
              <a:rPr lang="sv-SE" dirty="0" err="1" smtClean="0"/>
              <a:t>Conformity</a:t>
            </a:r>
            <a:endParaRPr lang="sv-SE" dirty="0" smtClean="0"/>
          </a:p>
          <a:p>
            <a:r>
              <a:rPr lang="sv-SE" dirty="0" smtClean="0"/>
              <a:t>Choice </a:t>
            </a:r>
            <a:r>
              <a:rPr lang="sv-SE" dirty="0" err="1" smtClean="0"/>
              <a:t>of</a:t>
            </a:r>
            <a:r>
              <a:rPr lang="sv-SE" dirty="0" smtClean="0"/>
              <a:t> CRS is country and </a:t>
            </a:r>
            <a:r>
              <a:rPr lang="sv-SE" dirty="0" err="1" smtClean="0"/>
              <a:t>goal</a:t>
            </a:r>
            <a:r>
              <a:rPr lang="sv-SE" dirty="0" smtClean="0"/>
              <a:t> </a:t>
            </a:r>
            <a:r>
              <a:rPr lang="sv-SE" dirty="0" err="1" smtClean="0"/>
              <a:t>specific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4842367" y="6248978"/>
            <a:ext cx="1117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hlinkClick r:id="rId2"/>
              </a:rPr>
              <a:t>Useful</a:t>
            </a:r>
            <a:r>
              <a:rPr lang="sv-SE" dirty="0" smtClean="0">
                <a:hlinkClick r:id="rId2"/>
              </a:rPr>
              <a:t> Link 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9224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UTM </a:t>
            </a:r>
            <a:r>
              <a:rPr lang="sv-SE" dirty="0" err="1" smtClean="0"/>
              <a:t>Zones</a:t>
            </a:r>
            <a:endParaRPr lang="sv-S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3410" y="1858965"/>
            <a:ext cx="11029615" cy="655068"/>
          </a:xfrm>
        </p:spPr>
        <p:txBody>
          <a:bodyPr/>
          <a:lstStyle/>
          <a:p>
            <a:r>
              <a:rPr lang="sv-SE" sz="2000" dirty="0" err="1" smtClean="0"/>
              <a:t>Interactive</a:t>
            </a:r>
            <a:r>
              <a:rPr lang="sv-SE" sz="2000" dirty="0" smtClean="0"/>
              <a:t> </a:t>
            </a:r>
            <a:r>
              <a:rPr lang="sv-SE" sz="2000" dirty="0" err="1" smtClean="0"/>
              <a:t>Map</a:t>
            </a:r>
            <a:r>
              <a:rPr lang="sv-SE" sz="2000" dirty="0" smtClean="0"/>
              <a:t>: </a:t>
            </a:r>
            <a:r>
              <a:rPr lang="sv-SE" sz="2000" dirty="0">
                <a:hlinkClick r:id="rId2"/>
              </a:rPr>
              <a:t>https://mangomap.com/robertyoung/maps/69585/what-utm-zone-am-i-in-</a:t>
            </a:r>
            <a:r>
              <a:rPr lang="sv-SE" sz="2000" dirty="0" smtClean="0">
                <a:hlinkClick r:id="rId2"/>
              </a:rPr>
              <a:t>#</a:t>
            </a:r>
            <a:endParaRPr lang="sv-SE" sz="2000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83" y="2259878"/>
            <a:ext cx="7686675" cy="3705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96655" y="5965103"/>
            <a:ext cx="9255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hlinkClick r:id="rId4"/>
              </a:rPr>
              <a:t>https://earth-info.nga.mil/GandG///coordsys/grids/universal_grid_system.html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859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dirty="0" err="1" smtClean="0"/>
              <a:t>Two</a:t>
            </a:r>
            <a:r>
              <a:rPr lang="sv-SE" dirty="0" smtClean="0"/>
              <a:t> Main Data </a:t>
            </a:r>
            <a:r>
              <a:rPr lang="sv-SE" dirty="0" err="1" smtClean="0"/>
              <a:t>Types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sv-SE" b="1" dirty="0" err="1" smtClean="0"/>
              <a:t>Vector</a:t>
            </a:r>
            <a:r>
              <a:rPr lang="sv-SE" b="1" dirty="0" smtClean="0"/>
              <a:t> Data	</a:t>
            </a:r>
            <a:endParaRPr lang="sv-SE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000" dirty="0" err="1" smtClean="0"/>
              <a:t>Defines</a:t>
            </a:r>
            <a:r>
              <a:rPr lang="sv-SE" sz="2000" dirty="0" smtClean="0"/>
              <a:t> </a:t>
            </a:r>
            <a:r>
              <a:rPr lang="sv-SE" sz="2000" dirty="0" err="1" smtClean="0"/>
              <a:t>geographic</a:t>
            </a:r>
            <a:r>
              <a:rPr lang="sv-SE" sz="2000" dirty="0" smtClean="0"/>
              <a:t> data </a:t>
            </a:r>
          </a:p>
          <a:p>
            <a:r>
              <a:rPr lang="sv-SE" sz="2000" dirty="0" smtClean="0"/>
              <a:t>Point </a:t>
            </a:r>
            <a:r>
              <a:rPr lang="sv-SE" sz="2000" dirty="0" err="1" smtClean="0"/>
              <a:t>Based</a:t>
            </a:r>
            <a:r>
              <a:rPr lang="sv-SE" sz="2000" dirty="0" smtClean="0"/>
              <a:t> Data</a:t>
            </a:r>
          </a:p>
          <a:p>
            <a:pPr lvl="1"/>
            <a:r>
              <a:rPr lang="sv-SE" sz="1800" dirty="0" err="1" smtClean="0"/>
              <a:t>Individual</a:t>
            </a:r>
            <a:r>
              <a:rPr lang="sv-SE" sz="1800" dirty="0" smtClean="0"/>
              <a:t> Points</a:t>
            </a:r>
          </a:p>
          <a:p>
            <a:pPr lvl="1"/>
            <a:r>
              <a:rPr lang="sv-SE" sz="1800" dirty="0" smtClean="0"/>
              <a:t>Lines</a:t>
            </a:r>
          </a:p>
          <a:p>
            <a:pPr lvl="1"/>
            <a:r>
              <a:rPr lang="sv-SE" sz="1800" dirty="0" smtClean="0"/>
              <a:t>Polygons</a:t>
            </a:r>
          </a:p>
          <a:p>
            <a:pPr lvl="1"/>
            <a:r>
              <a:rPr lang="sv-SE" sz="1800" dirty="0" smtClean="0"/>
              <a:t>Combinations </a:t>
            </a:r>
            <a:r>
              <a:rPr lang="sv-SE" sz="1800" dirty="0" err="1" smtClean="0"/>
              <a:t>of</a:t>
            </a:r>
            <a:r>
              <a:rPr lang="sv-SE" sz="1800" dirty="0" smtClean="0"/>
              <a:t> the </a:t>
            </a:r>
            <a:r>
              <a:rPr lang="sv-SE" sz="1800" dirty="0" err="1" smtClean="0"/>
              <a:t>above</a:t>
            </a:r>
            <a:endParaRPr lang="sv-SE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sv-SE" b="1" dirty="0" smtClean="0"/>
              <a:t>Raster Data</a:t>
            </a:r>
            <a:endParaRPr lang="sv-SE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err="1" smtClean="0"/>
              <a:t>Defines</a:t>
            </a:r>
            <a:r>
              <a:rPr lang="sv-SE" dirty="0" smtClean="0"/>
              <a:t> geospatial data</a:t>
            </a:r>
          </a:p>
          <a:p>
            <a:r>
              <a:rPr lang="sv-SE" dirty="0" smtClean="0"/>
              <a:t>Matrix </a:t>
            </a:r>
            <a:r>
              <a:rPr lang="sv-SE" dirty="0" err="1" smtClean="0"/>
              <a:t>Based</a:t>
            </a:r>
            <a:r>
              <a:rPr lang="sv-SE" dirty="0" smtClean="0"/>
              <a:t> Data</a:t>
            </a:r>
          </a:p>
          <a:p>
            <a:pPr lvl="1"/>
            <a:r>
              <a:rPr lang="sv-SE" dirty="0" err="1" smtClean="0"/>
              <a:t>Each</a:t>
            </a:r>
            <a:r>
              <a:rPr lang="sv-SE" dirty="0" smtClean="0"/>
              <a:t> cell </a:t>
            </a:r>
            <a:r>
              <a:rPr lang="sv-SE" dirty="0" err="1" smtClean="0"/>
              <a:t>of</a:t>
            </a:r>
            <a:r>
              <a:rPr lang="sv-SE" dirty="0" smtClean="0"/>
              <a:t> the matrix </a:t>
            </a:r>
            <a:r>
              <a:rPr lang="sv-SE" dirty="0" err="1" smtClean="0"/>
              <a:t>represents</a:t>
            </a:r>
            <a:r>
              <a:rPr lang="sv-SE" dirty="0" smtClean="0"/>
              <a:t> a cell on the </a:t>
            </a:r>
            <a:r>
              <a:rPr lang="sv-SE" dirty="0" err="1" smtClean="0"/>
              <a:t>earth</a:t>
            </a:r>
            <a:r>
              <a:rPr lang="sv-SE" dirty="0" smtClean="0"/>
              <a:t>. The </a:t>
            </a:r>
            <a:r>
              <a:rPr lang="sv-SE" dirty="0" err="1" smtClean="0"/>
              <a:t>value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cell is the </a:t>
            </a:r>
            <a:r>
              <a:rPr lang="sv-SE" dirty="0" err="1" smtClean="0"/>
              <a:t>value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variable</a:t>
            </a:r>
            <a:r>
              <a:rPr lang="sv-SE" dirty="0" smtClean="0"/>
              <a:t> in </a:t>
            </a:r>
            <a:r>
              <a:rPr lang="sv-SE" dirty="0" err="1" smtClean="0"/>
              <a:t>that</a:t>
            </a:r>
            <a:r>
              <a:rPr lang="sv-SE" dirty="0" smtClean="0"/>
              <a:t> cell. </a:t>
            </a:r>
          </a:p>
          <a:p>
            <a:pPr lvl="2"/>
            <a:r>
              <a:rPr lang="sv-SE" dirty="0" smtClean="0"/>
              <a:t>E.G. raster </a:t>
            </a:r>
            <a:r>
              <a:rPr lang="sv-SE" dirty="0" err="1" smtClean="0"/>
              <a:t>of</a:t>
            </a:r>
            <a:r>
              <a:rPr lang="sv-SE" dirty="0" smtClean="0"/>
              <a:t> population </a:t>
            </a:r>
            <a:r>
              <a:rPr lang="sv-SE" dirty="0" err="1" smtClean="0"/>
              <a:t>density</a:t>
            </a:r>
            <a:endParaRPr lang="sv-SE" dirty="0" smtClean="0"/>
          </a:p>
          <a:p>
            <a:r>
              <a:rPr lang="sv-SE" dirty="0" err="1" smtClean="0"/>
              <a:t>Requires</a:t>
            </a:r>
            <a:r>
              <a:rPr lang="sv-SE" dirty="0" smtClean="0"/>
              <a:t> a definition </a:t>
            </a:r>
            <a:r>
              <a:rPr lang="sv-SE" dirty="0" err="1" smtClean="0"/>
              <a:t>of</a:t>
            </a:r>
            <a:r>
              <a:rPr lang="sv-SE" dirty="0" smtClean="0"/>
              <a:t> a CRS, an </a:t>
            </a:r>
            <a:r>
              <a:rPr lang="sv-SE" dirty="0" err="1" smtClean="0"/>
              <a:t>origin</a:t>
            </a:r>
            <a:r>
              <a:rPr lang="sv-SE" dirty="0" smtClean="0"/>
              <a:t>, and data </a:t>
            </a:r>
            <a:r>
              <a:rPr lang="sv-SE" dirty="0" err="1" smtClean="0"/>
              <a:t>extent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8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dirty="0" err="1" smtClean="0"/>
              <a:t>Vector</a:t>
            </a:r>
            <a:r>
              <a:rPr lang="sv-SE" dirty="0" smtClean="0"/>
              <a:t> Data: </a:t>
            </a:r>
            <a:r>
              <a:rPr lang="sv-SE" dirty="0" err="1" smtClean="0"/>
              <a:t>File</a:t>
            </a:r>
            <a:r>
              <a:rPr lang="sv-SE" dirty="0" smtClean="0"/>
              <a:t> </a:t>
            </a:r>
            <a:r>
              <a:rPr lang="sv-SE" dirty="0" err="1" smtClean="0"/>
              <a:t>Types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3968" y="2223382"/>
            <a:ext cx="5087075" cy="536005"/>
          </a:xfrm>
        </p:spPr>
        <p:txBody>
          <a:bodyPr/>
          <a:lstStyle/>
          <a:p>
            <a:pPr algn="ctr"/>
            <a:r>
              <a:rPr lang="sv-SE" b="1" dirty="0" err="1" smtClean="0"/>
              <a:t>Keyhold</a:t>
            </a:r>
            <a:r>
              <a:rPr lang="sv-SE" b="1" dirty="0" smtClean="0"/>
              <a:t> </a:t>
            </a:r>
            <a:r>
              <a:rPr lang="sv-SE" b="1" dirty="0" err="1" smtClean="0"/>
              <a:t>Markup</a:t>
            </a:r>
            <a:r>
              <a:rPr lang="sv-SE" b="1" dirty="0" smtClean="0"/>
              <a:t> </a:t>
            </a:r>
            <a:r>
              <a:rPr lang="sv-SE" b="1" dirty="0" err="1" smtClean="0"/>
              <a:t>Language</a:t>
            </a:r>
            <a:r>
              <a:rPr lang="sv-SE" b="1" dirty="0" smtClean="0"/>
              <a:t> (.</a:t>
            </a:r>
            <a:r>
              <a:rPr lang="sv-SE" b="1" dirty="0" err="1" smtClean="0"/>
              <a:t>kml</a:t>
            </a:r>
            <a:r>
              <a:rPr lang="sv-SE" b="1" dirty="0" smtClean="0"/>
              <a:t>)</a:t>
            </a:r>
            <a:endParaRPr lang="sv-SE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14" y="2926052"/>
            <a:ext cx="5393100" cy="2934999"/>
          </a:xfrm>
        </p:spPr>
        <p:txBody>
          <a:bodyPr>
            <a:normAutofit/>
          </a:bodyPr>
          <a:lstStyle/>
          <a:p>
            <a:r>
              <a:rPr lang="sv-SE" sz="2000" dirty="0" err="1" smtClean="0"/>
              <a:t>Created</a:t>
            </a:r>
            <a:r>
              <a:rPr lang="sv-SE" sz="2000" dirty="0" smtClean="0"/>
              <a:t> in text editor</a:t>
            </a:r>
          </a:p>
          <a:p>
            <a:r>
              <a:rPr lang="sv-SE" sz="2000" dirty="0" smtClean="0"/>
              <a:t>Simple and </a:t>
            </a:r>
            <a:r>
              <a:rPr lang="sv-SE" sz="2000" dirty="0" err="1" smtClean="0"/>
              <a:t>easy</a:t>
            </a:r>
            <a:r>
              <a:rPr lang="sv-SE" sz="2000" dirty="0" smtClean="0"/>
              <a:t> to </a:t>
            </a:r>
            <a:r>
              <a:rPr lang="sv-SE" sz="2000" dirty="0" err="1" smtClean="0"/>
              <a:t>contruct</a:t>
            </a:r>
            <a:r>
              <a:rPr lang="sv-SE" sz="2000" dirty="0" smtClean="0"/>
              <a:t>.</a:t>
            </a:r>
          </a:p>
          <a:p>
            <a:r>
              <a:rPr lang="sv-SE" sz="2000" dirty="0" smtClean="0"/>
              <a:t>Does not </a:t>
            </a:r>
            <a:r>
              <a:rPr lang="sv-SE" sz="2000" dirty="0" err="1" smtClean="0"/>
              <a:t>contain</a:t>
            </a:r>
            <a:r>
              <a:rPr lang="sv-SE" sz="2000" dirty="0" smtClean="0"/>
              <a:t> </a:t>
            </a:r>
            <a:r>
              <a:rPr lang="sv-SE" sz="2000" dirty="0" err="1" smtClean="0"/>
              <a:t>informat</a:t>
            </a:r>
            <a:endParaRPr lang="sv-SE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70651" y="2171693"/>
            <a:ext cx="5087073" cy="553373"/>
          </a:xfrm>
        </p:spPr>
        <p:txBody>
          <a:bodyPr/>
          <a:lstStyle/>
          <a:p>
            <a:pPr algn="ctr"/>
            <a:r>
              <a:rPr lang="sv-SE" b="1" dirty="0" err="1" smtClean="0"/>
              <a:t>Shapefile</a:t>
            </a:r>
            <a:r>
              <a:rPr lang="sv-SE" b="1" dirty="0" smtClean="0"/>
              <a:t> (.</a:t>
            </a:r>
            <a:r>
              <a:rPr lang="sv-SE" b="1" dirty="0" err="1" smtClean="0"/>
              <a:t>shp</a:t>
            </a:r>
            <a:r>
              <a:rPr lang="sv-SE" b="1" dirty="0" smtClean="0"/>
              <a:t>)</a:t>
            </a:r>
            <a:endParaRPr lang="sv-SE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72183" y="2811076"/>
            <a:ext cx="5393100" cy="2934999"/>
          </a:xfrm>
        </p:spPr>
        <p:txBody>
          <a:bodyPr>
            <a:normAutofit/>
          </a:bodyPr>
          <a:lstStyle/>
          <a:p>
            <a:r>
              <a:rPr lang="sv-SE" sz="2000" dirty="0" err="1" smtClean="0"/>
              <a:t>Created</a:t>
            </a:r>
            <a:r>
              <a:rPr lang="sv-SE" sz="2000" dirty="0" smtClean="0"/>
              <a:t> in a software (QGIS)</a:t>
            </a:r>
          </a:p>
          <a:p>
            <a:r>
              <a:rPr lang="sv-SE" sz="2000" dirty="0" err="1" smtClean="0"/>
              <a:t>Preferred</a:t>
            </a:r>
            <a:r>
              <a:rPr lang="sv-SE" sz="2000" dirty="0" smtClean="0"/>
              <a:t> </a:t>
            </a:r>
            <a:r>
              <a:rPr lang="sv-SE" sz="2000" dirty="0" err="1" smtClean="0"/>
              <a:t>file</a:t>
            </a:r>
            <a:r>
              <a:rPr lang="sv-SE" sz="2000" dirty="0" smtClean="0"/>
              <a:t> </a:t>
            </a:r>
            <a:r>
              <a:rPr lang="sv-SE" sz="2000" dirty="0" err="1" smtClean="0"/>
              <a:t>type</a:t>
            </a:r>
            <a:r>
              <a:rPr lang="sv-SE" sz="2000" dirty="0" smtClean="0"/>
              <a:t>. </a:t>
            </a:r>
          </a:p>
          <a:p>
            <a:r>
              <a:rPr lang="sv-SE" sz="2000" dirty="0" err="1" smtClean="0"/>
              <a:t>Contain</a:t>
            </a:r>
            <a:r>
              <a:rPr lang="sv-SE" sz="2000" dirty="0" smtClean="0"/>
              <a:t> information </a:t>
            </a:r>
            <a:r>
              <a:rPr lang="sv-SE" sz="2000" dirty="0" err="1" smtClean="0"/>
              <a:t>about</a:t>
            </a:r>
            <a:endParaRPr lang="sv-SE" sz="2000" dirty="0" smtClean="0"/>
          </a:p>
          <a:p>
            <a:pPr lvl="1"/>
            <a:r>
              <a:rPr lang="sv-SE" sz="1800" dirty="0" smtClean="0"/>
              <a:t>CRS</a:t>
            </a:r>
          </a:p>
          <a:p>
            <a:pPr lvl="1"/>
            <a:r>
              <a:rPr lang="sv-SE" sz="1800" dirty="0" err="1" smtClean="0"/>
              <a:t>Extent</a:t>
            </a:r>
            <a:endParaRPr lang="sv-SE" sz="1800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-512090" y="2204474"/>
            <a:ext cx="5087075" cy="536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b="1" dirty="0" err="1" smtClean="0"/>
              <a:t>Well</a:t>
            </a:r>
            <a:r>
              <a:rPr lang="sv-SE" b="1" dirty="0" smtClean="0"/>
              <a:t> </a:t>
            </a:r>
            <a:r>
              <a:rPr lang="sv-SE" b="1" dirty="0" err="1" smtClean="0"/>
              <a:t>Known</a:t>
            </a:r>
            <a:r>
              <a:rPr lang="sv-SE" b="1" dirty="0" smtClean="0"/>
              <a:t> Text (.</a:t>
            </a:r>
            <a:r>
              <a:rPr lang="sv-SE" b="1" dirty="0" err="1" smtClean="0"/>
              <a:t>wkt</a:t>
            </a:r>
            <a:r>
              <a:rPr lang="sv-SE" b="1" dirty="0" smtClean="0"/>
              <a:t>)</a:t>
            </a:r>
            <a:endParaRPr lang="sv-SE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75234" y="2002055"/>
            <a:ext cx="9625" cy="472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47234" y="1973179"/>
            <a:ext cx="19250" cy="4812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06240" y="3003082"/>
            <a:ext cx="4004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v-SE" sz="2000" dirty="0" err="1" smtClean="0"/>
              <a:t>Created</a:t>
            </a:r>
            <a:r>
              <a:rPr lang="sv-SE" sz="2000" dirty="0" smtClean="0"/>
              <a:t> to be </a:t>
            </a:r>
            <a:r>
              <a:rPr lang="sv-SE" sz="2000" dirty="0" err="1" smtClean="0"/>
              <a:t>used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Google Earth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v-SE" sz="2000" dirty="0" err="1" smtClean="0"/>
              <a:t>Based</a:t>
            </a:r>
            <a:r>
              <a:rPr lang="sv-SE" sz="2000" dirty="0" smtClean="0"/>
              <a:t> on XML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962349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RASTER </a:t>
            </a:r>
            <a:r>
              <a:rPr lang="sv-SE" dirty="0" err="1" smtClean="0"/>
              <a:t>DAta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7121236" y="2198255"/>
            <a:ext cx="3722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Reference</a:t>
            </a:r>
            <a:r>
              <a:rPr lang="sv-SE" dirty="0" smtClean="0"/>
              <a:t> on </a:t>
            </a:r>
            <a:r>
              <a:rPr lang="sv-SE" dirty="0" err="1" smtClean="0"/>
              <a:t>File</a:t>
            </a:r>
            <a:r>
              <a:rPr lang="sv-SE" dirty="0" smtClean="0"/>
              <a:t> </a:t>
            </a:r>
            <a:r>
              <a:rPr lang="sv-SE" dirty="0" err="1" smtClean="0"/>
              <a:t>Types</a:t>
            </a:r>
            <a:r>
              <a:rPr lang="sv-SE" dirty="0" smtClean="0"/>
              <a:t> </a:t>
            </a:r>
            <a:r>
              <a:rPr lang="sv-SE" dirty="0">
                <a:hlinkClick r:id="rId2"/>
              </a:rPr>
              <a:t>https://gisgeography.com/gis-formats/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75894" y="2173074"/>
            <a:ext cx="5087075" cy="536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 err="1" smtClean="0"/>
              <a:t>GeoTIFF</a:t>
            </a:r>
            <a:endParaRPr lang="sv-S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5894" y="3051208"/>
            <a:ext cx="400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v-SE" sz="2000" dirty="0" err="1" smtClean="0"/>
              <a:t>Easiest</a:t>
            </a:r>
            <a:r>
              <a:rPr lang="sv-SE" sz="2000" dirty="0" smtClean="0"/>
              <a:t> to </a:t>
            </a:r>
            <a:r>
              <a:rPr lang="sv-SE" sz="2000" dirty="0" err="1" smtClean="0"/>
              <a:t>create</a:t>
            </a:r>
            <a:r>
              <a:rPr lang="sv-SE" sz="2000" dirty="0" smtClean="0"/>
              <a:t> in a software.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004992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Data </a:t>
            </a:r>
            <a:r>
              <a:rPr lang="sv-SE" dirty="0" err="1" smtClean="0"/>
              <a:t>Sources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397163" y="2262909"/>
            <a:ext cx="8756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/>
              <a:t>Humdata.org : </a:t>
            </a:r>
            <a:r>
              <a:rPr lang="sv-SE" sz="2800" dirty="0">
                <a:hlinkClick r:id="rId2"/>
              </a:rPr>
              <a:t>https://data.humdata.org/dataset </a:t>
            </a:r>
            <a:endParaRPr lang="sv-SE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 err="1" smtClean="0"/>
              <a:t>Good</a:t>
            </a:r>
            <a:r>
              <a:rPr lang="sv-SE" sz="2800" dirty="0" smtClean="0"/>
              <a:t> for Population </a:t>
            </a:r>
            <a:r>
              <a:rPr lang="sv-SE" sz="2800" dirty="0" err="1" smtClean="0"/>
              <a:t>Density</a:t>
            </a:r>
            <a:r>
              <a:rPr lang="sv-SE" sz="2800" dirty="0" smtClean="0"/>
              <a:t> Data (from Facebook)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smtClean="0"/>
              <a:t>DIVA-GIS: </a:t>
            </a:r>
            <a:r>
              <a:rPr lang="sv-SE" sz="2800" dirty="0">
                <a:hlinkClick r:id="rId3"/>
              </a:rPr>
              <a:t>http://</a:t>
            </a:r>
            <a:r>
              <a:rPr lang="sv-SE" sz="2800" dirty="0" smtClean="0">
                <a:hlinkClick r:id="rId3"/>
              </a:rPr>
              <a:t>diva-gis.org/gdata</a:t>
            </a:r>
            <a:endParaRPr lang="sv-SE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 err="1" smtClean="0"/>
              <a:t>Good</a:t>
            </a:r>
            <a:r>
              <a:rPr lang="sv-SE" sz="2800" dirty="0" smtClean="0"/>
              <a:t> for Administrative </a:t>
            </a:r>
            <a:r>
              <a:rPr lang="sv-SE" sz="2800" dirty="0" err="1" smtClean="0"/>
              <a:t>Boundaries</a:t>
            </a:r>
            <a:r>
              <a:rPr lang="sv-SE" sz="2800" dirty="0" smtClean="0"/>
              <a:t> data from </a:t>
            </a:r>
            <a:r>
              <a:rPr lang="sv-SE" sz="2800" dirty="0" err="1" smtClean="0"/>
              <a:t>around</a:t>
            </a:r>
            <a:r>
              <a:rPr lang="sv-SE" sz="2800" dirty="0" smtClean="0"/>
              <a:t> the </a:t>
            </a:r>
            <a:r>
              <a:rPr lang="sv-SE" sz="2800" dirty="0" err="1" smtClean="0"/>
              <a:t>world</a:t>
            </a:r>
            <a:endParaRPr lang="sv-S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err="1" smtClean="0"/>
              <a:t>GeoNames</a:t>
            </a:r>
            <a:r>
              <a:rPr lang="sv-SE" sz="2800" dirty="0" smtClean="0"/>
              <a:t>: </a:t>
            </a:r>
            <a:r>
              <a:rPr lang="sv-SE" sz="2800" dirty="0">
                <a:hlinkClick r:id="rId4"/>
              </a:rPr>
              <a:t>https://www.geonames.org</a:t>
            </a:r>
            <a:r>
              <a:rPr lang="sv-SE" sz="2800" dirty="0" smtClean="0">
                <a:hlinkClick r:id="rId4"/>
              </a:rPr>
              <a:t>/</a:t>
            </a:r>
            <a:r>
              <a:rPr lang="sv-SE" sz="2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 smtClean="0"/>
              <a:t>``</a:t>
            </a:r>
            <a:r>
              <a:rPr lang="en-US" sz="2800" dirty="0" smtClean="0"/>
              <a:t>eleven </a:t>
            </a:r>
            <a:r>
              <a:rPr lang="en-US" sz="2800" dirty="0"/>
              <a:t>million </a:t>
            </a:r>
            <a:r>
              <a:rPr lang="en-US" sz="2800" dirty="0" err="1"/>
              <a:t>placenames</a:t>
            </a:r>
            <a:r>
              <a:rPr lang="en-US" sz="2800" dirty="0"/>
              <a:t> that are available for download free of </a:t>
            </a:r>
            <a:r>
              <a:rPr lang="en-US" sz="2800" dirty="0" smtClean="0"/>
              <a:t>charge´´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9991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Erica Ann Metheney, PHD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479" y="2715295"/>
            <a:ext cx="3633787" cy="272534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12" y="4291849"/>
            <a:ext cx="2143125" cy="2143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3097" r="10393" b="12951"/>
          <a:stretch/>
        </p:blipFill>
        <p:spPr>
          <a:xfrm>
            <a:off x="8249490" y="4931716"/>
            <a:ext cx="2729965" cy="1926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2" b="23465"/>
          <a:stretch/>
        </p:blipFill>
        <p:spPr>
          <a:xfrm>
            <a:off x="3903427" y="2159792"/>
            <a:ext cx="3011200" cy="1690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3"/>
          <a:stretch/>
        </p:blipFill>
        <p:spPr>
          <a:xfrm>
            <a:off x="7627667" y="1947713"/>
            <a:ext cx="3733469" cy="32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rgbClr val="FFFEFF"/>
                </a:solidFill>
              </a:rPr>
              <a:t>What we will learn</a:t>
            </a:r>
            <a:endParaRPr lang="en-US" dirty="0">
              <a:solidFill>
                <a:srgbClr val="FFFE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796" y="2608767"/>
            <a:ext cx="51622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The </a:t>
            </a:r>
            <a:r>
              <a:rPr lang="sv-SE" dirty="0" err="1" smtClean="0"/>
              <a:t>difference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geographic</a:t>
            </a:r>
            <a:r>
              <a:rPr lang="sv-SE" dirty="0" smtClean="0"/>
              <a:t>, spatial, and geospatial data.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choosing</a:t>
            </a:r>
            <a:r>
              <a:rPr lang="sv-SE" dirty="0" smtClean="0"/>
              <a:t> </a:t>
            </a:r>
            <a:r>
              <a:rPr lang="sv-SE" dirty="0" err="1" smtClean="0"/>
              <a:t>appropriate</a:t>
            </a:r>
            <a:r>
              <a:rPr lang="sv-SE" dirty="0" smtClean="0"/>
              <a:t> </a:t>
            </a:r>
            <a:r>
              <a:rPr lang="sv-SE" dirty="0" err="1" smtClean="0"/>
              <a:t>coordinate</a:t>
            </a:r>
            <a:r>
              <a:rPr lang="sv-SE" dirty="0" smtClean="0"/>
              <a:t> </a:t>
            </a:r>
            <a:r>
              <a:rPr lang="sv-SE" dirty="0" err="1" smtClean="0"/>
              <a:t>reference</a:t>
            </a:r>
            <a:r>
              <a:rPr lang="sv-SE" dirty="0" smtClean="0"/>
              <a:t> systems (CRS)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various</a:t>
            </a:r>
            <a:r>
              <a:rPr lang="sv-SE" dirty="0" smtClean="0"/>
              <a:t> </a:t>
            </a:r>
            <a:r>
              <a:rPr lang="sv-SE" dirty="0" err="1" smtClean="0"/>
              <a:t>types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geographic</a:t>
            </a:r>
            <a:r>
              <a:rPr lang="sv-SE" dirty="0" smtClean="0"/>
              <a:t> and geospatial data </a:t>
            </a:r>
            <a:r>
              <a:rPr lang="sv-SE" dirty="0" err="1" smtClean="0"/>
              <a:t>types</a:t>
            </a:r>
            <a:r>
              <a:rPr lang="sv-SE" dirty="0" smtClean="0"/>
              <a:t>.</a:t>
            </a:r>
            <a:endParaRPr lang="sv-SE" dirty="0" smtClean="0"/>
          </a:p>
        </p:txBody>
      </p:sp>
      <p:pic>
        <p:nvPicPr>
          <p:cNvPr id="4" name="Picture 3" descr="Blackboard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07" y="2534555"/>
            <a:ext cx="5421351" cy="25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References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68" y="2848195"/>
            <a:ext cx="11610808" cy="3678303"/>
          </a:xfrm>
        </p:spPr>
        <p:txBody>
          <a:bodyPr>
            <a:normAutofit fontScale="92500" lnSpcReduction="10000"/>
          </a:bodyPr>
          <a:lstStyle/>
          <a:p>
            <a:r>
              <a:rPr lang="en-US" sz="2800" i="1" dirty="0" smtClean="0"/>
              <a:t>GIS </a:t>
            </a:r>
            <a:r>
              <a:rPr lang="en-US" sz="2800" i="1" dirty="0"/>
              <a:t>and Spatial Analysis for the Social Sciences: Coding, Mapping, and Modeling.</a:t>
            </a:r>
            <a:r>
              <a:rPr lang="en-US" sz="2800" dirty="0"/>
              <a:t> Robert Nash Parker, Emily K. </a:t>
            </a:r>
            <a:r>
              <a:rPr lang="en-US" sz="2800" dirty="0" err="1"/>
              <a:t>Asencio</a:t>
            </a:r>
            <a:r>
              <a:rPr lang="en-US" sz="2800" dirty="0"/>
              <a:t>. Routledge, 2009. ISBN 1135857598. </a:t>
            </a:r>
            <a:endParaRPr lang="sv-SE" sz="2800" dirty="0"/>
          </a:p>
          <a:p>
            <a:pPr lvl="1"/>
            <a:r>
              <a:rPr lang="sv-SE" sz="2600" i="1" dirty="0" smtClean="0"/>
              <a:t>Not </a:t>
            </a:r>
            <a:r>
              <a:rPr lang="sv-SE" sz="2600" i="1" dirty="0" err="1" smtClean="0"/>
              <a:t>specifically</a:t>
            </a:r>
            <a:r>
              <a:rPr lang="sv-SE" sz="2600" i="1" dirty="0" smtClean="0"/>
              <a:t> QGIS, </a:t>
            </a:r>
            <a:r>
              <a:rPr lang="sv-SE" sz="2600" i="1" dirty="0" err="1" smtClean="0"/>
              <a:t>but</a:t>
            </a:r>
            <a:r>
              <a:rPr lang="sv-SE" sz="2600" i="1" dirty="0" smtClean="0"/>
              <a:t> the </a:t>
            </a:r>
            <a:r>
              <a:rPr lang="sv-SE" sz="2600" i="1" dirty="0" err="1" smtClean="0"/>
              <a:t>generally</a:t>
            </a:r>
            <a:r>
              <a:rPr lang="sv-SE" sz="2600" i="1" dirty="0" smtClean="0"/>
              <a:t> </a:t>
            </a:r>
            <a:r>
              <a:rPr lang="sv-SE" sz="2600" i="1" dirty="0" err="1" smtClean="0"/>
              <a:t>prinicples</a:t>
            </a:r>
            <a:r>
              <a:rPr lang="sv-SE" sz="2600" i="1" dirty="0" smtClean="0"/>
              <a:t> </a:t>
            </a:r>
            <a:r>
              <a:rPr lang="sv-SE" sz="2600" i="1" dirty="0" err="1" smtClean="0"/>
              <a:t>apply</a:t>
            </a:r>
            <a:r>
              <a:rPr lang="sv-SE" sz="2600" i="1" dirty="0" smtClean="0"/>
              <a:t>. </a:t>
            </a:r>
          </a:p>
          <a:p>
            <a:pPr lvl="0"/>
            <a:r>
              <a:rPr lang="en-US" sz="2800" i="1" dirty="0" err="1" smtClean="0"/>
              <a:t>Geocomputation</a:t>
            </a:r>
            <a:r>
              <a:rPr lang="en-US" sz="2800" i="1" dirty="0" smtClean="0"/>
              <a:t> </a:t>
            </a:r>
            <a:r>
              <a:rPr lang="en-US" sz="2800" i="1" dirty="0"/>
              <a:t>with R</a:t>
            </a:r>
            <a:r>
              <a:rPr lang="en-US" sz="2800" dirty="0"/>
              <a:t>. Robin Lovelace, Jakub </a:t>
            </a:r>
            <a:r>
              <a:rPr lang="en-US" sz="2800" dirty="0" err="1"/>
              <a:t>Nowosad</a:t>
            </a:r>
            <a:r>
              <a:rPr lang="en-US" sz="2800" dirty="0"/>
              <a:t>, </a:t>
            </a:r>
            <a:r>
              <a:rPr lang="en-US" sz="2800" dirty="0" err="1"/>
              <a:t>Jannes</a:t>
            </a:r>
            <a:r>
              <a:rPr lang="en-US" sz="2800" dirty="0"/>
              <a:t> </a:t>
            </a:r>
            <a:r>
              <a:rPr lang="en-US" sz="2800" dirty="0" err="1"/>
              <a:t>Muenchow</a:t>
            </a:r>
            <a:r>
              <a:rPr lang="en-US" sz="2800" dirty="0"/>
              <a:t>. CRC Press, 2019. ISBN 1351396900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Chapters 2 – 6 will be most helpful with getting started.</a:t>
            </a:r>
            <a:endParaRPr lang="sv-SE" sz="2600" dirty="0"/>
          </a:p>
          <a:p>
            <a:r>
              <a:rPr lang="en-US" sz="2800" i="1" dirty="0" smtClean="0"/>
              <a:t>Learning </a:t>
            </a:r>
            <a:r>
              <a:rPr lang="en-US" sz="2800" i="1" dirty="0"/>
              <a:t>Geospatial Analysis with Python</a:t>
            </a:r>
            <a:r>
              <a:rPr lang="en-US" sz="2800" dirty="0"/>
              <a:t>. Joel </a:t>
            </a:r>
            <a:r>
              <a:rPr lang="en-US" sz="2800" dirty="0" err="1"/>
              <a:t>Lawhead</a:t>
            </a:r>
            <a:r>
              <a:rPr lang="en-US" sz="2800" dirty="0"/>
              <a:t>. </a:t>
            </a:r>
            <a:r>
              <a:rPr lang="en-US" sz="2800" dirty="0" err="1"/>
              <a:t>Packt</a:t>
            </a:r>
            <a:r>
              <a:rPr lang="en-US" sz="2800" dirty="0"/>
              <a:t> Publishing Ltd, 2013. </a:t>
            </a:r>
            <a:r>
              <a:rPr lang="sv-SE" sz="2800" dirty="0"/>
              <a:t>ISBN 1783281146.</a:t>
            </a:r>
          </a:p>
          <a:p>
            <a:endParaRPr lang="sv-SE" sz="2800" dirty="0" smtClean="0"/>
          </a:p>
          <a:p>
            <a:pPr marL="0" indent="0">
              <a:buNone/>
            </a:pPr>
            <a:endParaRPr lang="sv-SE" sz="2600" dirty="0" smtClean="0"/>
          </a:p>
        </p:txBody>
      </p:sp>
    </p:spTree>
    <p:extLst>
      <p:ext uri="{BB962C8B-B14F-4D97-AF65-F5344CB8AC3E}">
        <p14:creationId xmlns:p14="http://schemas.microsoft.com/office/powerpoint/2010/main" val="35578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Build</a:t>
            </a:r>
            <a:r>
              <a:rPr lang="sv-SE" dirty="0" smtClean="0"/>
              <a:t> A Foundation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3" y="2548119"/>
            <a:ext cx="11029615" cy="3678303"/>
          </a:xfrm>
        </p:spPr>
        <p:txBody>
          <a:bodyPr/>
          <a:lstStyle/>
          <a:p>
            <a:r>
              <a:rPr lang="sv-SE" sz="2800" dirty="0" err="1" smtClean="0"/>
              <a:t>Establish</a:t>
            </a:r>
            <a:r>
              <a:rPr lang="sv-SE" sz="2800" dirty="0" smtClean="0"/>
              <a:t> </a:t>
            </a:r>
            <a:r>
              <a:rPr lang="sv-SE" sz="2800" dirty="0" err="1" smtClean="0"/>
              <a:t>Terminology</a:t>
            </a:r>
            <a:endParaRPr lang="sv-SE" sz="2800" dirty="0" smtClean="0"/>
          </a:p>
          <a:p>
            <a:r>
              <a:rPr lang="sv-SE" sz="2800" dirty="0" err="1" smtClean="0"/>
              <a:t>Maps</a:t>
            </a:r>
            <a:r>
              <a:rPr lang="sv-SE" sz="2800" dirty="0" smtClean="0"/>
              <a:t> as </a:t>
            </a:r>
            <a:r>
              <a:rPr lang="sv-SE" sz="2800" dirty="0" err="1" smtClean="0"/>
              <a:t>Models</a:t>
            </a:r>
            <a:endParaRPr lang="sv-SE" sz="2800" dirty="0" smtClean="0"/>
          </a:p>
          <a:p>
            <a:r>
              <a:rPr lang="sv-SE" sz="2800" dirty="0" smtClean="0"/>
              <a:t>Data </a:t>
            </a:r>
            <a:r>
              <a:rPr lang="sv-SE" sz="2800" dirty="0" err="1" smtClean="0"/>
              <a:t>Types</a:t>
            </a:r>
            <a:endParaRPr lang="sv-SE" sz="2800" dirty="0" smtClean="0"/>
          </a:p>
          <a:p>
            <a:r>
              <a:rPr lang="sv-SE" sz="2800" dirty="0" err="1" smtClean="0"/>
              <a:t>Files</a:t>
            </a:r>
            <a:r>
              <a:rPr lang="sv-SE" sz="2800" dirty="0" smtClean="0"/>
              <a:t> </a:t>
            </a:r>
            <a:r>
              <a:rPr lang="sv-SE" sz="2800" dirty="0" err="1" smtClean="0"/>
              <a:t>Types</a:t>
            </a:r>
            <a:endParaRPr lang="sv-SE" sz="2800" dirty="0" smtClean="0"/>
          </a:p>
          <a:p>
            <a:r>
              <a:rPr lang="sv-SE" sz="2800" dirty="0" smtClean="0"/>
              <a:t>Data </a:t>
            </a:r>
            <a:r>
              <a:rPr lang="sv-SE" sz="2800" dirty="0" err="1" smtClean="0"/>
              <a:t>Sources</a:t>
            </a:r>
            <a:endParaRPr lang="sv-SE" sz="2800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icture 5" descr="File:Base-foundation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71" y="2373744"/>
            <a:ext cx="6040583" cy="402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Terminology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b="1" dirty="0" smtClean="0">
                <a:solidFill>
                  <a:schemeClr val="accent2"/>
                </a:solidFill>
              </a:rPr>
              <a:t>QUESTION</a:t>
            </a:r>
          </a:p>
          <a:p>
            <a:pPr marL="0" indent="0">
              <a:buNone/>
            </a:pPr>
            <a:r>
              <a:rPr lang="sv-SE" sz="3200" dirty="0" err="1" smtClean="0"/>
              <a:t>What</a:t>
            </a:r>
            <a:r>
              <a:rPr lang="sv-SE" sz="3200" dirty="0" smtClean="0"/>
              <a:t> is the </a:t>
            </a:r>
            <a:r>
              <a:rPr lang="sv-SE" sz="3200" dirty="0" err="1" smtClean="0"/>
              <a:t>difference</a:t>
            </a:r>
            <a:r>
              <a:rPr lang="sv-SE" sz="3200" dirty="0" smtClean="0"/>
              <a:t> </a:t>
            </a:r>
            <a:r>
              <a:rPr lang="sv-SE" sz="3200" dirty="0" err="1" smtClean="0"/>
              <a:t>between</a:t>
            </a:r>
            <a:r>
              <a:rPr lang="sv-SE" sz="3200" dirty="0"/>
              <a:t>:</a:t>
            </a:r>
            <a:endParaRPr lang="sv-SE" sz="3200" dirty="0" smtClean="0"/>
          </a:p>
          <a:p>
            <a:pPr lvl="1"/>
            <a:r>
              <a:rPr lang="sv-SE" sz="2800" dirty="0" err="1" smtClean="0"/>
              <a:t>Geographic</a:t>
            </a:r>
            <a:r>
              <a:rPr lang="sv-SE" sz="2800" dirty="0" smtClean="0"/>
              <a:t> Data?</a:t>
            </a:r>
          </a:p>
          <a:p>
            <a:pPr lvl="1"/>
            <a:r>
              <a:rPr lang="sv-SE" sz="2800" dirty="0" smtClean="0"/>
              <a:t>Spatial Data?</a:t>
            </a:r>
          </a:p>
          <a:p>
            <a:pPr lvl="1"/>
            <a:r>
              <a:rPr lang="sv-SE" sz="2800" dirty="0" smtClean="0"/>
              <a:t>Geospatial Data?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6319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Terminology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560990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b="1" dirty="0" smtClean="0">
                <a:solidFill>
                  <a:schemeClr val="accent2"/>
                </a:solidFill>
              </a:rPr>
              <a:t>QUESTION</a:t>
            </a:r>
          </a:p>
          <a:p>
            <a:pPr marL="0" indent="0">
              <a:buNone/>
            </a:pPr>
            <a:r>
              <a:rPr lang="sv-SE" sz="3200" dirty="0" err="1" smtClean="0"/>
              <a:t>What</a:t>
            </a:r>
            <a:r>
              <a:rPr lang="sv-SE" sz="3200" dirty="0" smtClean="0"/>
              <a:t> is the </a:t>
            </a:r>
            <a:r>
              <a:rPr lang="sv-SE" sz="3200" dirty="0" err="1" smtClean="0"/>
              <a:t>difference</a:t>
            </a:r>
            <a:r>
              <a:rPr lang="sv-SE" sz="3200" dirty="0" smtClean="0"/>
              <a:t> </a:t>
            </a:r>
            <a:r>
              <a:rPr lang="sv-SE" sz="3200" dirty="0" err="1" smtClean="0"/>
              <a:t>between</a:t>
            </a:r>
            <a:r>
              <a:rPr lang="sv-SE" sz="3200" dirty="0"/>
              <a:t>:</a:t>
            </a:r>
            <a:endParaRPr lang="sv-SE" sz="3200" dirty="0" smtClean="0"/>
          </a:p>
          <a:p>
            <a:pPr lvl="1"/>
            <a:r>
              <a:rPr lang="sv-SE" sz="2800" dirty="0" err="1" smtClean="0"/>
              <a:t>Geographic</a:t>
            </a:r>
            <a:r>
              <a:rPr lang="sv-SE" sz="2800" dirty="0" smtClean="0"/>
              <a:t> Data?</a:t>
            </a:r>
          </a:p>
          <a:p>
            <a:pPr lvl="1"/>
            <a:r>
              <a:rPr lang="sv-SE" sz="2800" dirty="0" smtClean="0"/>
              <a:t>Spatial Data?</a:t>
            </a:r>
          </a:p>
          <a:p>
            <a:pPr lvl="1"/>
            <a:r>
              <a:rPr lang="sv-SE" sz="2800" dirty="0" smtClean="0"/>
              <a:t>Geospatial Data?</a:t>
            </a:r>
            <a:endParaRPr lang="sv-S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37746" y="2475345"/>
            <a:ext cx="5273964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sv-SE" sz="2400" dirty="0" err="1" smtClean="0"/>
              <a:t>Geographic</a:t>
            </a:r>
            <a:r>
              <a:rPr lang="sv-SE" sz="2400" dirty="0" smtClean="0"/>
              <a:t> Data – </a:t>
            </a:r>
            <a:r>
              <a:rPr lang="sv-SE" sz="2400" dirty="0" err="1" smtClean="0"/>
              <a:t>provides</a:t>
            </a:r>
            <a:r>
              <a:rPr lang="sv-SE" sz="2400" dirty="0"/>
              <a:t> </a:t>
            </a:r>
            <a:r>
              <a:rPr lang="sv-SE" sz="2400" dirty="0" smtClean="0"/>
              <a:t>information </a:t>
            </a:r>
            <a:r>
              <a:rPr lang="sv-SE" sz="2400" dirty="0" err="1" smtClean="0"/>
              <a:t>about</a:t>
            </a:r>
            <a:r>
              <a:rPr lang="sv-SE" sz="2400" dirty="0" smtClean="0"/>
              <a:t> </a:t>
            </a:r>
            <a:r>
              <a:rPr lang="sv-SE" sz="2400" dirty="0" err="1" smtClean="0"/>
              <a:t>location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8910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Terminology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560990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b="1" dirty="0" smtClean="0">
                <a:solidFill>
                  <a:schemeClr val="accent2"/>
                </a:solidFill>
              </a:rPr>
              <a:t>QUESTION</a:t>
            </a:r>
          </a:p>
          <a:p>
            <a:pPr marL="0" indent="0">
              <a:buNone/>
            </a:pPr>
            <a:r>
              <a:rPr lang="sv-SE" sz="3200" dirty="0" err="1" smtClean="0"/>
              <a:t>What</a:t>
            </a:r>
            <a:r>
              <a:rPr lang="sv-SE" sz="3200" dirty="0" smtClean="0"/>
              <a:t> is the </a:t>
            </a:r>
            <a:r>
              <a:rPr lang="sv-SE" sz="3200" dirty="0" err="1" smtClean="0"/>
              <a:t>difference</a:t>
            </a:r>
            <a:r>
              <a:rPr lang="sv-SE" sz="3200" dirty="0" smtClean="0"/>
              <a:t> </a:t>
            </a:r>
            <a:r>
              <a:rPr lang="sv-SE" sz="3200" dirty="0" err="1" smtClean="0"/>
              <a:t>between</a:t>
            </a:r>
            <a:r>
              <a:rPr lang="sv-SE" sz="3200" dirty="0"/>
              <a:t>:</a:t>
            </a:r>
            <a:endParaRPr lang="sv-SE" sz="3200" dirty="0" smtClean="0"/>
          </a:p>
          <a:p>
            <a:pPr lvl="1"/>
            <a:r>
              <a:rPr lang="sv-SE" sz="2800" dirty="0" err="1" smtClean="0"/>
              <a:t>Geographic</a:t>
            </a:r>
            <a:r>
              <a:rPr lang="sv-SE" sz="2800" dirty="0" smtClean="0"/>
              <a:t> Data?</a:t>
            </a:r>
          </a:p>
          <a:p>
            <a:pPr lvl="1"/>
            <a:r>
              <a:rPr lang="sv-SE" sz="2800" dirty="0" smtClean="0"/>
              <a:t>Spatial Data?</a:t>
            </a:r>
          </a:p>
          <a:p>
            <a:pPr lvl="1"/>
            <a:r>
              <a:rPr lang="sv-SE" sz="2800" dirty="0" smtClean="0"/>
              <a:t>Geospatial Data?</a:t>
            </a:r>
            <a:endParaRPr lang="sv-S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37746" y="2475345"/>
            <a:ext cx="5273964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sv-SE" sz="2400" dirty="0" err="1" smtClean="0"/>
              <a:t>Geographic</a:t>
            </a:r>
            <a:r>
              <a:rPr lang="sv-SE" sz="2400" dirty="0" smtClean="0"/>
              <a:t> Data – </a:t>
            </a:r>
            <a:r>
              <a:rPr lang="sv-SE" sz="2400" dirty="0" err="1" smtClean="0"/>
              <a:t>provides</a:t>
            </a:r>
            <a:r>
              <a:rPr lang="sv-SE" sz="2400" dirty="0"/>
              <a:t> </a:t>
            </a:r>
            <a:r>
              <a:rPr lang="sv-SE" sz="2400" dirty="0" smtClean="0"/>
              <a:t>information </a:t>
            </a:r>
            <a:r>
              <a:rPr lang="sv-SE" sz="2400" dirty="0" err="1" smtClean="0"/>
              <a:t>about</a:t>
            </a:r>
            <a:r>
              <a:rPr lang="sv-SE" sz="2400" dirty="0" smtClean="0"/>
              <a:t> </a:t>
            </a:r>
            <a:r>
              <a:rPr lang="sv-SE" sz="2400" dirty="0" err="1" smtClean="0"/>
              <a:t>location</a:t>
            </a:r>
            <a:endParaRPr lang="sv-S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37746" y="3763818"/>
            <a:ext cx="5273964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sv-SE" sz="2400" dirty="0" smtClean="0"/>
              <a:t>Spatial Data – data </a:t>
            </a:r>
            <a:r>
              <a:rPr lang="sv-SE" sz="2400" dirty="0" err="1" smtClean="0"/>
              <a:t>collected</a:t>
            </a:r>
            <a:r>
              <a:rPr lang="sv-SE" sz="2400" dirty="0" smtClean="0"/>
              <a:t> over </a:t>
            </a:r>
            <a:r>
              <a:rPr lang="sv-SE" sz="2400" dirty="0" err="1" smtClean="0"/>
              <a:t>any</a:t>
            </a:r>
            <a:r>
              <a:rPr lang="sv-SE" sz="2400" dirty="0" smtClean="0"/>
              <a:t> </a:t>
            </a:r>
            <a:r>
              <a:rPr lang="sv-SE" sz="2400" dirty="0" err="1" smtClean="0"/>
              <a:t>generic</a:t>
            </a:r>
            <a:r>
              <a:rPr lang="sv-SE" sz="2400" dirty="0" smtClean="0"/>
              <a:t> space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768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Terminology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560990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b="1" dirty="0" smtClean="0">
                <a:solidFill>
                  <a:schemeClr val="accent2"/>
                </a:solidFill>
              </a:rPr>
              <a:t>QUESTION</a:t>
            </a:r>
          </a:p>
          <a:p>
            <a:pPr marL="0" indent="0">
              <a:buNone/>
            </a:pPr>
            <a:r>
              <a:rPr lang="sv-SE" sz="3200" dirty="0" err="1" smtClean="0"/>
              <a:t>What</a:t>
            </a:r>
            <a:r>
              <a:rPr lang="sv-SE" sz="3200" dirty="0" smtClean="0"/>
              <a:t> is the </a:t>
            </a:r>
            <a:r>
              <a:rPr lang="sv-SE" sz="3200" dirty="0" err="1" smtClean="0"/>
              <a:t>difference</a:t>
            </a:r>
            <a:r>
              <a:rPr lang="sv-SE" sz="3200" dirty="0" smtClean="0"/>
              <a:t> </a:t>
            </a:r>
            <a:r>
              <a:rPr lang="sv-SE" sz="3200" dirty="0" err="1" smtClean="0"/>
              <a:t>between</a:t>
            </a:r>
            <a:r>
              <a:rPr lang="sv-SE" sz="3200" dirty="0"/>
              <a:t>:</a:t>
            </a:r>
            <a:endParaRPr lang="sv-SE" sz="3200" dirty="0" smtClean="0"/>
          </a:p>
          <a:p>
            <a:pPr lvl="1"/>
            <a:r>
              <a:rPr lang="sv-SE" sz="2800" dirty="0" err="1" smtClean="0"/>
              <a:t>Geographic</a:t>
            </a:r>
            <a:r>
              <a:rPr lang="sv-SE" sz="2800" dirty="0" smtClean="0"/>
              <a:t> Data?</a:t>
            </a:r>
          </a:p>
          <a:p>
            <a:pPr lvl="1"/>
            <a:r>
              <a:rPr lang="sv-SE" sz="2800" dirty="0" smtClean="0"/>
              <a:t>Spatial Data?</a:t>
            </a:r>
          </a:p>
          <a:p>
            <a:pPr lvl="1"/>
            <a:r>
              <a:rPr lang="sv-SE" sz="2800" dirty="0" smtClean="0"/>
              <a:t>Geospatial Data?</a:t>
            </a:r>
            <a:endParaRPr lang="sv-S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37746" y="2475345"/>
            <a:ext cx="5273964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sv-SE" sz="2400" dirty="0" err="1" smtClean="0"/>
              <a:t>Geographic</a:t>
            </a:r>
            <a:r>
              <a:rPr lang="sv-SE" sz="2400" dirty="0" smtClean="0"/>
              <a:t> Data – </a:t>
            </a:r>
            <a:r>
              <a:rPr lang="sv-SE" sz="2400" dirty="0" err="1" smtClean="0"/>
              <a:t>provides</a:t>
            </a:r>
            <a:r>
              <a:rPr lang="sv-SE" sz="2400" dirty="0"/>
              <a:t> </a:t>
            </a:r>
            <a:r>
              <a:rPr lang="sv-SE" sz="2400" dirty="0" smtClean="0"/>
              <a:t>information </a:t>
            </a:r>
            <a:r>
              <a:rPr lang="sv-SE" sz="2400" dirty="0" err="1" smtClean="0"/>
              <a:t>about</a:t>
            </a:r>
            <a:r>
              <a:rPr lang="sv-SE" sz="2400" dirty="0" smtClean="0"/>
              <a:t> </a:t>
            </a:r>
            <a:r>
              <a:rPr lang="sv-SE" sz="2400" dirty="0" err="1" smtClean="0"/>
              <a:t>location</a:t>
            </a:r>
            <a:endParaRPr lang="sv-S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37746" y="3763818"/>
            <a:ext cx="5273964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sv-SE" sz="2400" dirty="0" smtClean="0"/>
              <a:t>Spatial Data – data </a:t>
            </a:r>
            <a:r>
              <a:rPr lang="sv-SE" sz="2400" dirty="0" err="1" smtClean="0"/>
              <a:t>collected</a:t>
            </a:r>
            <a:r>
              <a:rPr lang="sv-SE" sz="2400" dirty="0" smtClean="0"/>
              <a:t> over </a:t>
            </a:r>
            <a:r>
              <a:rPr lang="sv-SE" sz="2400" dirty="0" err="1" smtClean="0"/>
              <a:t>any</a:t>
            </a:r>
            <a:r>
              <a:rPr lang="sv-SE" sz="2400" dirty="0" smtClean="0"/>
              <a:t> </a:t>
            </a:r>
            <a:r>
              <a:rPr lang="sv-SE" sz="2400" dirty="0" err="1" smtClean="0"/>
              <a:t>generic</a:t>
            </a:r>
            <a:r>
              <a:rPr lang="sv-SE" sz="2400" dirty="0" smtClean="0"/>
              <a:t> space</a:t>
            </a:r>
            <a:endParaRPr lang="sv-SE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37746" y="5052291"/>
            <a:ext cx="5273964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sv-SE" sz="2400" dirty="0" smtClean="0"/>
              <a:t>Geospatial Data – data </a:t>
            </a:r>
            <a:r>
              <a:rPr lang="sv-SE" sz="2400" dirty="0" err="1" smtClean="0"/>
              <a:t>collected</a:t>
            </a:r>
            <a:r>
              <a:rPr lang="sv-SE" sz="2400" dirty="0" smtClean="0"/>
              <a:t> over </a:t>
            </a:r>
            <a:r>
              <a:rPr lang="sv-SE" sz="2400" dirty="0" err="1" smtClean="0"/>
              <a:t>across</a:t>
            </a:r>
            <a:r>
              <a:rPr lang="sv-SE" sz="2400" dirty="0" smtClean="0"/>
              <a:t> the </a:t>
            </a:r>
            <a:r>
              <a:rPr lang="sv-SE" sz="2400" dirty="0" err="1" smtClean="0"/>
              <a:t>surface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the </a:t>
            </a:r>
            <a:r>
              <a:rPr lang="sv-SE" sz="2400" dirty="0" err="1" smtClean="0"/>
              <a:t>earth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785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7F0652-397B-4F71-B75E-207A80EB2786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A32ED2-6DBA-4E14-851E-DE5772C902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CAB62D-49E5-4271-85C6-1466970BAB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 design</Template>
  <TotalTime>0</TotalTime>
  <Words>744</Words>
  <Application>Microsoft Office PowerPoint</Application>
  <PresentationFormat>Widescreen</PresentationFormat>
  <Paragraphs>132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Gill Sans MT</vt:lpstr>
      <vt:lpstr>Wingdings</vt:lpstr>
      <vt:lpstr>Wingdings 2</vt:lpstr>
      <vt:lpstr>Dividend</vt:lpstr>
      <vt:lpstr>Introduction to Geospatial Data</vt:lpstr>
      <vt:lpstr>Erica Ann Metheney, PHD</vt:lpstr>
      <vt:lpstr>What we will learn</vt:lpstr>
      <vt:lpstr>References</vt:lpstr>
      <vt:lpstr>Build A Foundation</vt:lpstr>
      <vt:lpstr>Terminology</vt:lpstr>
      <vt:lpstr>Terminology</vt:lpstr>
      <vt:lpstr>Terminology</vt:lpstr>
      <vt:lpstr>Terminology</vt:lpstr>
      <vt:lpstr>PowerPoint Presentation</vt:lpstr>
      <vt:lpstr>PowerPoint Presentation</vt:lpstr>
      <vt:lpstr>Google maps changes disputed borders based on where you’re searching from </vt:lpstr>
      <vt:lpstr>PowerPoint Presentation</vt:lpstr>
      <vt:lpstr>Coordinate Reference Systems (CRS)</vt:lpstr>
      <vt:lpstr>UTM Zones</vt:lpstr>
      <vt:lpstr>Two Main Data Types</vt:lpstr>
      <vt:lpstr>Vector Data: File Types</vt:lpstr>
      <vt:lpstr>RASTER DAta</vt:lpstr>
      <vt:lpstr>Data 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2020-02-17T19:03:16Z</dcterms:created>
  <dcterms:modified xsi:type="dcterms:W3CDTF">2020-04-01T08:01:49Z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