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0" r:id="rId2"/>
    <p:sldId id="312" r:id="rId3"/>
    <p:sldId id="330" r:id="rId4"/>
    <p:sldId id="331" r:id="rId5"/>
    <p:sldId id="314" r:id="rId6"/>
    <p:sldId id="329" r:id="rId7"/>
    <p:sldId id="322" r:id="rId8"/>
    <p:sldId id="327" r:id="rId9"/>
    <p:sldId id="313" r:id="rId10"/>
    <p:sldId id="315" r:id="rId11"/>
    <p:sldId id="316" r:id="rId12"/>
    <p:sldId id="317" r:id="rId13"/>
  </p:sldIdLst>
  <p:sldSz cx="12192000" cy="6858000"/>
  <p:notesSz cx="9945688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77"/>
      <p:regular r:id="rId20"/>
      <p:bold r:id="rId21"/>
      <p:italic r:id="rId22"/>
      <p:boldItalic r:id="rId23"/>
    </p:embeddedFont>
    <p:embeddedFont>
      <p:font typeface="Source Sans Pro" panose="020B0503030403020204" pitchFamily="34" charset="77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258" autoAdjust="0"/>
  </p:normalViewPr>
  <p:slideViewPr>
    <p:cSldViewPr snapToGrid="0">
      <p:cViewPr varScale="1">
        <p:scale>
          <a:sx n="88" d="100"/>
          <a:sy n="88" d="100"/>
        </p:scale>
        <p:origin x="200" y="126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426" y="-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1014A-5671-4BD5-97A9-897B8B9344D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</dgm:pt>
    <dgm:pt modelId="{2FE983AE-DD3F-4F84-8C1A-1C59BECC3730}">
      <dgm:prSet phldrT="[Text]"/>
      <dgm:spPr/>
      <dgm:t>
        <a:bodyPr/>
        <a:lstStyle/>
        <a:p>
          <a:r>
            <a:rPr lang="de-DE" dirty="0"/>
            <a:t>Communication</a:t>
          </a:r>
        </a:p>
      </dgm:t>
    </dgm:pt>
    <dgm:pt modelId="{1063AD1F-8642-4504-B3B6-6B5F017331B0}" type="parTrans" cxnId="{6B7BEC8D-9289-4CC2-8B45-0126FDFA2A1B}">
      <dgm:prSet/>
      <dgm:spPr/>
      <dgm:t>
        <a:bodyPr/>
        <a:lstStyle/>
        <a:p>
          <a:endParaRPr lang="de-DE"/>
        </a:p>
      </dgm:t>
    </dgm:pt>
    <dgm:pt modelId="{AF620214-97F7-4532-843B-E45353E01907}" type="sibTrans" cxnId="{6B7BEC8D-9289-4CC2-8B45-0126FDFA2A1B}">
      <dgm:prSet/>
      <dgm:spPr/>
      <dgm:t>
        <a:bodyPr/>
        <a:lstStyle/>
        <a:p>
          <a:endParaRPr lang="de-DE"/>
        </a:p>
      </dgm:t>
    </dgm:pt>
    <dgm:pt modelId="{2ADC446C-F0B0-4D2E-9609-B7993F45997E}">
      <dgm:prSet phldrT="[Text]"/>
      <dgm:spPr/>
      <dgm:t>
        <a:bodyPr/>
        <a:lstStyle/>
        <a:p>
          <a:r>
            <a:rPr lang="de-DE" dirty="0"/>
            <a:t>Data </a:t>
          </a:r>
          <a:r>
            <a:rPr lang="de-DE" dirty="0" err="1"/>
            <a:t>storage</a:t>
          </a:r>
          <a:endParaRPr lang="de-DE" dirty="0"/>
        </a:p>
      </dgm:t>
    </dgm:pt>
    <dgm:pt modelId="{AF6060F1-6B3C-4646-B19C-B08F0BE6F342}" type="parTrans" cxnId="{BE5EC82B-9E7A-453E-AFC9-4FC00377F21B}">
      <dgm:prSet/>
      <dgm:spPr/>
      <dgm:t>
        <a:bodyPr/>
        <a:lstStyle/>
        <a:p>
          <a:endParaRPr lang="de-DE"/>
        </a:p>
      </dgm:t>
    </dgm:pt>
    <dgm:pt modelId="{1CEBC9ED-FAF0-47D9-9D05-DD729142B967}" type="sibTrans" cxnId="{BE5EC82B-9E7A-453E-AFC9-4FC00377F21B}">
      <dgm:prSet/>
      <dgm:spPr/>
      <dgm:t>
        <a:bodyPr/>
        <a:lstStyle/>
        <a:p>
          <a:endParaRPr lang="de-DE"/>
        </a:p>
      </dgm:t>
    </dgm:pt>
    <dgm:pt modelId="{0FF61487-654E-4025-A2E0-E78068690C07}">
      <dgm:prSet phldrT="[Text]"/>
      <dgm:spPr/>
      <dgm:t>
        <a:bodyPr/>
        <a:lstStyle/>
        <a:p>
          <a:r>
            <a:rPr lang="de-DE" dirty="0"/>
            <a:t>Data </a:t>
          </a:r>
          <a:r>
            <a:rPr lang="de-DE" dirty="0" err="1"/>
            <a:t>collection</a:t>
          </a:r>
          <a:r>
            <a:rPr lang="de-DE" dirty="0"/>
            <a:t> &amp; </a:t>
          </a:r>
          <a:r>
            <a:rPr lang="de-DE" dirty="0" err="1"/>
            <a:t>processing</a:t>
          </a:r>
          <a:endParaRPr lang="de-DE" dirty="0"/>
        </a:p>
      </dgm:t>
    </dgm:pt>
    <dgm:pt modelId="{0B1805C6-5AD2-4776-AEE5-884A1B625FD1}" type="parTrans" cxnId="{6305C89F-5925-41A9-A4CF-491C7226C28C}">
      <dgm:prSet/>
      <dgm:spPr/>
      <dgm:t>
        <a:bodyPr/>
        <a:lstStyle/>
        <a:p>
          <a:endParaRPr lang="de-DE"/>
        </a:p>
      </dgm:t>
    </dgm:pt>
    <dgm:pt modelId="{49726917-2750-4308-9729-8A90A6AB3CBD}" type="sibTrans" cxnId="{6305C89F-5925-41A9-A4CF-491C7226C28C}">
      <dgm:prSet/>
      <dgm:spPr/>
      <dgm:t>
        <a:bodyPr/>
        <a:lstStyle/>
        <a:p>
          <a:endParaRPr lang="de-DE"/>
        </a:p>
      </dgm:t>
    </dgm:pt>
    <dgm:pt modelId="{75A4B8BD-4C00-49D6-B310-4059C00FFDC0}" type="pres">
      <dgm:prSet presAssocID="{3B31014A-5671-4BD5-97A9-897B8B9344D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51030DA-C4FB-40CA-BDAF-95B74B42673C}" type="pres">
      <dgm:prSet presAssocID="{2FE983AE-DD3F-4F84-8C1A-1C59BECC3730}" presName="Accent1" presStyleCnt="0"/>
      <dgm:spPr/>
    </dgm:pt>
    <dgm:pt modelId="{474A8FB4-D049-42EC-AB87-355FE7FE6DE2}" type="pres">
      <dgm:prSet presAssocID="{2FE983AE-DD3F-4F84-8C1A-1C59BECC3730}" presName="Accent" presStyleLbl="node1" presStyleIdx="0" presStyleCnt="3"/>
      <dgm:spPr/>
    </dgm:pt>
    <dgm:pt modelId="{8AFA15E9-9EF3-4781-84BB-B8C73348AAD8}" type="pres">
      <dgm:prSet presAssocID="{2FE983AE-DD3F-4F84-8C1A-1C59BECC373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1D6CCD3-CB7E-4EE5-B66E-E9C8DE5A6F86}" type="pres">
      <dgm:prSet presAssocID="{0FF61487-654E-4025-A2E0-E78068690C07}" presName="Accent2" presStyleCnt="0"/>
      <dgm:spPr/>
    </dgm:pt>
    <dgm:pt modelId="{B35A6277-ED65-45B3-8E9F-502504D6B927}" type="pres">
      <dgm:prSet presAssocID="{0FF61487-654E-4025-A2E0-E78068690C07}" presName="Accent" presStyleLbl="node1" presStyleIdx="1" presStyleCnt="3"/>
      <dgm:spPr/>
    </dgm:pt>
    <dgm:pt modelId="{D5A62D42-07BB-49EB-A562-D3599409C2E2}" type="pres">
      <dgm:prSet presAssocID="{0FF61487-654E-4025-A2E0-E78068690C0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2247B2A-C4A7-40EA-ADAE-204014845D43}" type="pres">
      <dgm:prSet presAssocID="{2ADC446C-F0B0-4D2E-9609-B7993F45997E}" presName="Accent3" presStyleCnt="0"/>
      <dgm:spPr/>
    </dgm:pt>
    <dgm:pt modelId="{DDECCB62-3964-462D-8D76-EDE1A5AC4E1F}" type="pres">
      <dgm:prSet presAssocID="{2ADC446C-F0B0-4D2E-9609-B7993F45997E}" presName="Accent" presStyleLbl="node1" presStyleIdx="2" presStyleCnt="3"/>
      <dgm:spPr/>
    </dgm:pt>
    <dgm:pt modelId="{01BE7547-E21F-4CE0-8A58-2C23910FB863}" type="pres">
      <dgm:prSet presAssocID="{2ADC446C-F0B0-4D2E-9609-B7993F45997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B10A708-03E2-4F15-A0FD-EEC84840C9F2}" type="presOf" srcId="{3B31014A-5671-4BD5-97A9-897B8B9344D9}" destId="{75A4B8BD-4C00-49D6-B310-4059C00FFDC0}" srcOrd="0" destOrd="0" presId="urn:microsoft.com/office/officeart/2009/layout/CircleArrowProcess"/>
    <dgm:cxn modelId="{BE5EC82B-9E7A-453E-AFC9-4FC00377F21B}" srcId="{3B31014A-5671-4BD5-97A9-897B8B9344D9}" destId="{2ADC446C-F0B0-4D2E-9609-B7993F45997E}" srcOrd="2" destOrd="0" parTransId="{AF6060F1-6B3C-4646-B19C-B08F0BE6F342}" sibTransId="{1CEBC9ED-FAF0-47D9-9D05-DD729142B967}"/>
    <dgm:cxn modelId="{6B7BEC8D-9289-4CC2-8B45-0126FDFA2A1B}" srcId="{3B31014A-5671-4BD5-97A9-897B8B9344D9}" destId="{2FE983AE-DD3F-4F84-8C1A-1C59BECC3730}" srcOrd="0" destOrd="0" parTransId="{1063AD1F-8642-4504-B3B6-6B5F017331B0}" sibTransId="{AF620214-97F7-4532-843B-E45353E01907}"/>
    <dgm:cxn modelId="{6305C89F-5925-41A9-A4CF-491C7226C28C}" srcId="{3B31014A-5671-4BD5-97A9-897B8B9344D9}" destId="{0FF61487-654E-4025-A2E0-E78068690C07}" srcOrd="1" destOrd="0" parTransId="{0B1805C6-5AD2-4776-AEE5-884A1B625FD1}" sibTransId="{49726917-2750-4308-9729-8A90A6AB3CBD}"/>
    <dgm:cxn modelId="{E9448CC7-5981-449A-8EA7-B08ED3B4BB45}" type="presOf" srcId="{2ADC446C-F0B0-4D2E-9609-B7993F45997E}" destId="{01BE7547-E21F-4CE0-8A58-2C23910FB863}" srcOrd="0" destOrd="0" presId="urn:microsoft.com/office/officeart/2009/layout/CircleArrowProcess"/>
    <dgm:cxn modelId="{2F274FE9-C016-4471-816A-0C481F9319A0}" type="presOf" srcId="{0FF61487-654E-4025-A2E0-E78068690C07}" destId="{D5A62D42-07BB-49EB-A562-D3599409C2E2}" srcOrd="0" destOrd="0" presId="urn:microsoft.com/office/officeart/2009/layout/CircleArrowProcess"/>
    <dgm:cxn modelId="{6780E6FF-FF48-49A5-94F7-25427584AC43}" type="presOf" srcId="{2FE983AE-DD3F-4F84-8C1A-1C59BECC3730}" destId="{8AFA15E9-9EF3-4781-84BB-B8C73348AAD8}" srcOrd="0" destOrd="0" presId="urn:microsoft.com/office/officeart/2009/layout/CircleArrowProcess"/>
    <dgm:cxn modelId="{439740C7-439C-48A5-B374-3EA887F22763}" type="presParOf" srcId="{75A4B8BD-4C00-49D6-B310-4059C00FFDC0}" destId="{751030DA-C4FB-40CA-BDAF-95B74B42673C}" srcOrd="0" destOrd="0" presId="urn:microsoft.com/office/officeart/2009/layout/CircleArrowProcess"/>
    <dgm:cxn modelId="{53454F36-5F40-4708-811C-BF986EA56929}" type="presParOf" srcId="{751030DA-C4FB-40CA-BDAF-95B74B42673C}" destId="{474A8FB4-D049-42EC-AB87-355FE7FE6DE2}" srcOrd="0" destOrd="0" presId="urn:microsoft.com/office/officeart/2009/layout/CircleArrowProcess"/>
    <dgm:cxn modelId="{73B29314-164B-446C-9590-81F418E166C2}" type="presParOf" srcId="{75A4B8BD-4C00-49D6-B310-4059C00FFDC0}" destId="{8AFA15E9-9EF3-4781-84BB-B8C73348AAD8}" srcOrd="1" destOrd="0" presId="urn:microsoft.com/office/officeart/2009/layout/CircleArrowProcess"/>
    <dgm:cxn modelId="{DCF50B31-D616-49DA-B088-659402B4D168}" type="presParOf" srcId="{75A4B8BD-4C00-49D6-B310-4059C00FFDC0}" destId="{11D6CCD3-CB7E-4EE5-B66E-E9C8DE5A6F86}" srcOrd="2" destOrd="0" presId="urn:microsoft.com/office/officeart/2009/layout/CircleArrowProcess"/>
    <dgm:cxn modelId="{8EC5046A-22F8-4685-A654-A7B2FD208220}" type="presParOf" srcId="{11D6CCD3-CB7E-4EE5-B66E-E9C8DE5A6F86}" destId="{B35A6277-ED65-45B3-8E9F-502504D6B927}" srcOrd="0" destOrd="0" presId="urn:microsoft.com/office/officeart/2009/layout/CircleArrowProcess"/>
    <dgm:cxn modelId="{040237CB-19ED-405C-887E-91F91F8E233F}" type="presParOf" srcId="{75A4B8BD-4C00-49D6-B310-4059C00FFDC0}" destId="{D5A62D42-07BB-49EB-A562-D3599409C2E2}" srcOrd="3" destOrd="0" presId="urn:microsoft.com/office/officeart/2009/layout/CircleArrowProcess"/>
    <dgm:cxn modelId="{2A6CCF63-0FF5-4E35-A948-D8BD17908E2B}" type="presParOf" srcId="{75A4B8BD-4C00-49D6-B310-4059C00FFDC0}" destId="{32247B2A-C4A7-40EA-ADAE-204014845D43}" srcOrd="4" destOrd="0" presId="urn:microsoft.com/office/officeart/2009/layout/CircleArrowProcess"/>
    <dgm:cxn modelId="{12DF681A-5650-4446-8DFA-17F8B3140FFE}" type="presParOf" srcId="{32247B2A-C4A7-40EA-ADAE-204014845D43}" destId="{DDECCB62-3964-462D-8D76-EDE1A5AC4E1F}" srcOrd="0" destOrd="0" presId="urn:microsoft.com/office/officeart/2009/layout/CircleArrowProcess"/>
    <dgm:cxn modelId="{7A5DBA83-B9D4-4F19-B1D5-FD3555F1D86A}" type="presParOf" srcId="{75A4B8BD-4C00-49D6-B310-4059C00FFDC0}" destId="{01BE7547-E21F-4CE0-8A58-2C23910FB863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A8FB4-D049-42EC-AB87-355FE7FE6DE2}">
      <dsp:nvSpPr>
        <dsp:cNvPr id="0" name=""/>
        <dsp:cNvSpPr/>
      </dsp:nvSpPr>
      <dsp:spPr>
        <a:xfrm>
          <a:off x="2002260" y="0"/>
          <a:ext cx="2101981" cy="21023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A15E9-9EF3-4781-84BB-B8C73348AAD8}">
      <dsp:nvSpPr>
        <dsp:cNvPr id="0" name=""/>
        <dsp:cNvSpPr/>
      </dsp:nvSpPr>
      <dsp:spPr>
        <a:xfrm>
          <a:off x="2466867" y="758994"/>
          <a:ext cx="1168030" cy="58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Communication</a:t>
          </a:r>
        </a:p>
      </dsp:txBody>
      <dsp:txXfrm>
        <a:off x="2466867" y="758994"/>
        <a:ext cx="1168030" cy="583875"/>
      </dsp:txXfrm>
    </dsp:sp>
    <dsp:sp modelId="{B35A6277-ED65-45B3-8E9F-502504D6B927}">
      <dsp:nvSpPr>
        <dsp:cNvPr id="0" name=""/>
        <dsp:cNvSpPr/>
      </dsp:nvSpPr>
      <dsp:spPr>
        <a:xfrm>
          <a:off x="1418442" y="1207928"/>
          <a:ext cx="2101981" cy="21023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62D42-07BB-49EB-A562-D3599409C2E2}">
      <dsp:nvSpPr>
        <dsp:cNvPr id="0" name=""/>
        <dsp:cNvSpPr/>
      </dsp:nvSpPr>
      <dsp:spPr>
        <a:xfrm>
          <a:off x="1885418" y="1973910"/>
          <a:ext cx="1168030" cy="58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Data </a:t>
          </a:r>
          <a:r>
            <a:rPr lang="de-DE" sz="1400" kern="1200" dirty="0" err="1"/>
            <a:t>collection</a:t>
          </a:r>
          <a:r>
            <a:rPr lang="de-DE" sz="1400" kern="1200" dirty="0"/>
            <a:t> &amp; </a:t>
          </a:r>
          <a:r>
            <a:rPr lang="de-DE" sz="1400" kern="1200" dirty="0" err="1"/>
            <a:t>processing</a:t>
          </a:r>
          <a:endParaRPr lang="de-DE" sz="1400" kern="1200" dirty="0"/>
        </a:p>
      </dsp:txBody>
      <dsp:txXfrm>
        <a:off x="1885418" y="1973910"/>
        <a:ext cx="1168030" cy="583875"/>
      </dsp:txXfrm>
    </dsp:sp>
    <dsp:sp modelId="{DDECCB62-3964-462D-8D76-EDE1A5AC4E1F}">
      <dsp:nvSpPr>
        <dsp:cNvPr id="0" name=""/>
        <dsp:cNvSpPr/>
      </dsp:nvSpPr>
      <dsp:spPr>
        <a:xfrm>
          <a:off x="2151866" y="2560406"/>
          <a:ext cx="1805928" cy="18066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E7547-E21F-4CE0-8A58-2C23910FB863}">
      <dsp:nvSpPr>
        <dsp:cNvPr id="0" name=""/>
        <dsp:cNvSpPr/>
      </dsp:nvSpPr>
      <dsp:spPr>
        <a:xfrm>
          <a:off x="2469630" y="3190572"/>
          <a:ext cx="1168030" cy="58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Data </a:t>
          </a:r>
          <a:r>
            <a:rPr lang="de-DE" sz="1400" kern="1200" dirty="0" err="1"/>
            <a:t>storage</a:t>
          </a:r>
          <a:endParaRPr lang="de-DE" sz="1400" kern="1200" dirty="0"/>
        </a:p>
      </dsp:txBody>
      <dsp:txXfrm>
        <a:off x="2469630" y="3190572"/>
        <a:ext cx="1168030" cy="58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3588" y="2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67B8B-B531-428D-9FD8-60ECA46D67B2}" type="datetimeFigureOut">
              <a:rPr lang="de-DE" smtClean="0"/>
              <a:t>15.06.18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5210-9546-4719-977E-F0B459D56D4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77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3588" y="2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B823-567F-4300-9F4D-B692C24B52E8}" type="datetimeFigureOut">
              <a:rPr lang="de-DE" smtClean="0"/>
              <a:t>15.06.18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17700" y="857250"/>
            <a:ext cx="1979613" cy="1112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569" y="2093121"/>
            <a:ext cx="7956550" cy="39076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7659-BC1B-4AE2-9D1B-57B6021A28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72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5325" y="1122363"/>
            <a:ext cx="6635931" cy="2387600"/>
          </a:xfrm>
        </p:spPr>
        <p:txBody>
          <a:bodyPr anchor="b">
            <a:normAutofit/>
          </a:bodyPr>
          <a:lstStyle>
            <a:lvl1pPr algn="r">
              <a:defRPr sz="57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55325" y="3602038"/>
            <a:ext cx="6635932" cy="813208"/>
          </a:xfr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5054600" y="4637090"/>
            <a:ext cx="6637339" cy="99377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1" name="Rectangle 13"/>
          <p:cNvSpPr>
            <a:spLocks noChangeArrowheads="1"/>
          </p:cNvSpPr>
          <p:nvPr userDrawn="1"/>
        </p:nvSpPr>
        <p:spPr bwMode="auto">
          <a:xfrm>
            <a:off x="0" y="6757988"/>
            <a:ext cx="12192000" cy="100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6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7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5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>
            <a:lvl1pPr>
              <a:defRPr sz="2400"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2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g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46302"/>
            <a:ext cx="10515600" cy="1732409"/>
          </a:xfrm>
        </p:spPr>
        <p:txBody>
          <a:bodyPr>
            <a:normAutofit/>
          </a:bodyPr>
          <a:lstStyle>
            <a:lvl1pPr>
              <a:defRPr sz="2400"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838200" y="4644571"/>
            <a:ext cx="10515600" cy="1517989"/>
          </a:xfrm>
        </p:spPr>
        <p:txBody>
          <a:bodyPr>
            <a:normAutofit/>
          </a:bodyPr>
          <a:lstStyle>
            <a:lvl1pPr>
              <a:defRPr sz="2400"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1"/>
          </p:nvPr>
        </p:nvSpPr>
        <p:spPr>
          <a:xfrm>
            <a:off x="839789" y="1681165"/>
            <a:ext cx="10514011" cy="46513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2"/>
          </p:nvPr>
        </p:nvSpPr>
        <p:spPr>
          <a:xfrm>
            <a:off x="838200" y="4179434"/>
            <a:ext cx="10515600" cy="46513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2743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9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59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209903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217920" y="1825625"/>
            <a:ext cx="5135880" cy="211935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217920" y="4116888"/>
            <a:ext cx="5135880" cy="206007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00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46513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305503"/>
            <a:ext cx="5157787" cy="38841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5"/>
            <a:ext cx="5183188" cy="46513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305503"/>
            <a:ext cx="5183188" cy="38841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24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9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98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Gothenburg</a:t>
            </a:r>
            <a:r>
              <a:rPr lang="de-DE" dirty="0"/>
              <a:t> SGS / GLD -  April 26, 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 err="1"/>
              <a:t>SAFEResearch</a:t>
            </a:r>
            <a:r>
              <a:rPr lang="de-DE" dirty="0"/>
              <a:t> in Hostile Environments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D3EFA0A-8CB0-41D4-8C1A-4CDF134F2C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0" y="6757988"/>
            <a:ext cx="12192000" cy="100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2">
              <a:lumMod val="75000"/>
            </a:schemeClr>
          </a:solidFill>
          <a:latin typeface="Lato" panose="020F0502020204030203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D6849-948B-4390-BE81-EC9B335F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429"/>
            <a:ext cx="10515600" cy="2852737"/>
          </a:xfrm>
        </p:spPr>
        <p:txBody>
          <a:bodyPr>
            <a:normAutofit/>
          </a:bodyPr>
          <a:lstStyle/>
          <a:p>
            <a:r>
              <a:rPr lang="de-DE" sz="6600" dirty="0"/>
              <a:t>SAFE Research</a:t>
            </a:r>
            <a:br>
              <a:rPr lang="de-DE" sz="6600" dirty="0"/>
            </a:br>
            <a:r>
              <a:rPr lang="de-DE" sz="6600" dirty="0"/>
              <a:t>in Hostile Environments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B2A91D-AF7B-4B1E-BABE-EDB7AADE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33256"/>
            <a:ext cx="9376529" cy="1915822"/>
          </a:xfrm>
        </p:spPr>
        <p:txBody>
          <a:bodyPr>
            <a:normAutofit/>
          </a:bodyPr>
          <a:lstStyle/>
          <a:p>
            <a:pPr algn="just"/>
            <a:r>
              <a:rPr lang="en-US" sz="3400" dirty="0"/>
              <a:t>A Systematic Handbook of Fieldwork Protection and Digital Security in the Social Sciences</a:t>
            </a:r>
          </a:p>
          <a:p>
            <a:pPr algn="just"/>
            <a:r>
              <a:rPr lang="en-US" sz="2000" i="1" dirty="0"/>
              <a:t>Jannis Grimm, Kevin Koehler, Ellen Lust, Ilyas Saliba, and Isabell Schierenbeck</a:t>
            </a:r>
            <a:endParaRPr lang="de-DE" sz="20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7A574-B52F-46BE-BCFB-6D899752E8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19B008-7173-4BDE-B3C5-E406092F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5A0AE-2994-47CA-894F-8E06F66D9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1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13596E5-74FF-4444-944F-9137B2864E26}"/>
              </a:ext>
            </a:extLst>
          </p:cNvPr>
          <p:cNvCxnSpPr>
            <a:cxnSpLocks/>
          </p:cNvCxnSpPr>
          <p:nvPr/>
        </p:nvCxnSpPr>
        <p:spPr>
          <a:xfrm>
            <a:off x="838200" y="3340166"/>
            <a:ext cx="923886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3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in a </a:t>
            </a:r>
            <a:r>
              <a:rPr lang="de-DE" dirty="0" err="1"/>
              <a:t>datafied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threat modeling</a:t>
            </a:r>
          </a:p>
          <a:p>
            <a:r>
              <a:rPr lang="en-US" dirty="0"/>
              <a:t>Thinking of data holistically</a:t>
            </a:r>
          </a:p>
          <a:p>
            <a:r>
              <a:rPr lang="en-US" dirty="0"/>
              <a:t>Different research dimensions and their related risks</a:t>
            </a:r>
          </a:p>
          <a:p>
            <a:pPr lvl="1"/>
            <a:r>
              <a:rPr lang="en-US" sz="2200" dirty="0"/>
              <a:t>Communication process</a:t>
            </a:r>
          </a:p>
          <a:p>
            <a:pPr lvl="1"/>
            <a:r>
              <a:rPr lang="en-US" sz="2200" dirty="0"/>
              <a:t>Data collection and processing</a:t>
            </a:r>
          </a:p>
          <a:p>
            <a:pPr lvl="1"/>
            <a:r>
              <a:rPr lang="en-US" sz="2200" dirty="0"/>
              <a:t>Data storage</a:t>
            </a:r>
          </a:p>
          <a:p>
            <a:r>
              <a:rPr lang="en-GB" dirty="0"/>
              <a:t> Strategies for handling digital risks</a:t>
            </a:r>
          </a:p>
          <a:p>
            <a:pPr lvl="1"/>
            <a:r>
              <a:rPr lang="de-DE" sz="2200" dirty="0" err="1"/>
              <a:t>Slipping</a:t>
            </a:r>
            <a:r>
              <a:rPr lang="de-DE" sz="2200" dirty="0"/>
              <a:t> </a:t>
            </a:r>
            <a:r>
              <a:rPr lang="de-DE" sz="2200" dirty="0" err="1"/>
              <a:t>through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net</a:t>
            </a:r>
            <a:endParaRPr lang="de-DE" sz="2200" dirty="0"/>
          </a:p>
          <a:p>
            <a:pPr lvl="1"/>
            <a:r>
              <a:rPr lang="de-DE" sz="2200" dirty="0" err="1"/>
              <a:t>Increasing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costs</a:t>
            </a:r>
            <a:endParaRPr lang="de-DE" sz="2200" dirty="0"/>
          </a:p>
          <a:p>
            <a:pPr lvl="1"/>
            <a:r>
              <a:rPr lang="de-DE" sz="2200" dirty="0" err="1"/>
              <a:t>Minimising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benefits</a:t>
            </a:r>
            <a:endParaRPr lang="de-DE" sz="2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6EB2DD6-F3DF-411C-864B-4EDA4BEE8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809663"/>
              </p:ext>
            </p:extLst>
          </p:nvPr>
        </p:nvGraphicFramePr>
        <p:xfrm>
          <a:off x="6648201" y="1541780"/>
          <a:ext cx="5522685" cy="436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2.png">
            <a:extLst>
              <a:ext uri="{FF2B5EF4-FFF2-40B4-BE49-F238E27FC236}">
                <a16:creationId xmlns:a16="http://schemas.microsoft.com/office/drawing/2014/main" id="{9661BBAC-992C-4011-8EF9-03E73C2E116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443668" y="1245470"/>
            <a:ext cx="971869" cy="592619"/>
          </a:xfrm>
          <a:prstGeom prst="rect">
            <a:avLst/>
          </a:prstGeom>
          <a:ln/>
        </p:spPr>
      </p:pic>
      <p:pic>
        <p:nvPicPr>
          <p:cNvPr id="10" name="image6.png">
            <a:extLst>
              <a:ext uri="{FF2B5EF4-FFF2-40B4-BE49-F238E27FC236}">
                <a16:creationId xmlns:a16="http://schemas.microsoft.com/office/drawing/2014/main" id="{F95D5D8E-DD7E-417C-B45D-915000C88749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0381933" y="3429000"/>
            <a:ext cx="971868" cy="592618"/>
          </a:xfrm>
          <a:prstGeom prst="rect">
            <a:avLst/>
          </a:prstGeom>
          <a:ln/>
        </p:spPr>
      </p:pic>
      <p:pic>
        <p:nvPicPr>
          <p:cNvPr id="11" name="image4.png">
            <a:extLst>
              <a:ext uri="{FF2B5EF4-FFF2-40B4-BE49-F238E27FC236}">
                <a16:creationId xmlns:a16="http://schemas.microsoft.com/office/drawing/2014/main" id="{7B638DF3-A929-4EFC-8EBE-88C2B8B35E61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0702381" y="5488125"/>
            <a:ext cx="651419" cy="592618"/>
          </a:xfrm>
          <a:prstGeom prst="rect">
            <a:avLst/>
          </a:prstGeom>
          <a:ln/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E45C9C-7203-46C4-B001-7FFA0856ECED}"/>
              </a:ext>
            </a:extLst>
          </p:cNvPr>
          <p:cNvCxnSpPr>
            <a:cxnSpLocks/>
          </p:cNvCxnSpPr>
          <p:nvPr/>
        </p:nvCxnSpPr>
        <p:spPr>
          <a:xfrm>
            <a:off x="924561" y="1351266"/>
            <a:ext cx="593343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4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de-DE"/>
              <a:t>Handling digital risks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800"/>
              <a:t>Mitigation tactics</a:t>
            </a:r>
          </a:p>
          <a:p>
            <a:pPr lvl="1"/>
            <a:r>
              <a:rPr lang="en-US" sz="2400"/>
              <a:t>Protecting communication</a:t>
            </a:r>
          </a:p>
          <a:p>
            <a:pPr lvl="1"/>
            <a:r>
              <a:rPr lang="en-US" sz="2400"/>
              <a:t>Protecting data collection and processing</a:t>
            </a:r>
          </a:p>
          <a:p>
            <a:pPr lvl="2"/>
            <a:r>
              <a:rPr lang="en-US" sz="2000"/>
              <a:t>Browsing safely</a:t>
            </a:r>
          </a:p>
          <a:p>
            <a:pPr lvl="2"/>
            <a:r>
              <a:rPr lang="en-US" sz="2000"/>
              <a:t>Entrapment and Phishing</a:t>
            </a:r>
          </a:p>
          <a:p>
            <a:pPr lvl="1"/>
            <a:r>
              <a:rPr lang="en-US" sz="2400"/>
              <a:t>Protecting data storage</a:t>
            </a:r>
          </a:p>
          <a:p>
            <a:pPr lvl="2"/>
            <a:r>
              <a:rPr lang="en-US" sz="2000"/>
              <a:t>Obfuscation and pseudonyms</a:t>
            </a:r>
          </a:p>
          <a:p>
            <a:pPr lvl="2"/>
            <a:r>
              <a:rPr lang="en-US" sz="2000"/>
              <a:t>Offloading and compartmentalising	</a:t>
            </a:r>
          </a:p>
          <a:p>
            <a:r>
              <a:rPr lang="en-US" sz="2800"/>
              <a:t>Operational security</a:t>
            </a:r>
          </a:p>
          <a:p>
            <a:r>
              <a:rPr lang="en-US" sz="2800"/>
              <a:t>Managing expectations and the low hanging fruit</a:t>
            </a:r>
            <a:endParaRPr lang="en-US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48868"/>
            <a:ext cx="2743200" cy="365125"/>
          </a:xfrm>
        </p:spPr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9200" y="6348868"/>
            <a:ext cx="4586515" cy="365125"/>
          </a:xfrm>
        </p:spPr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8868"/>
            <a:ext cx="2743200" cy="365125"/>
          </a:xfrm>
        </p:spPr>
        <p:txBody>
          <a:bodyPr/>
          <a:lstStyle/>
          <a:p>
            <a:fld id="{7D3EFA0A-8CB0-41D4-8C1A-4CDF134F2C67}" type="slidenum">
              <a:rPr lang="de-DE" smtClean="0"/>
              <a:pPr/>
              <a:t>11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C57EDD8-6AC3-4CD2-A738-A219BB8B0243}"/>
              </a:ext>
            </a:extLst>
          </p:cNvPr>
          <p:cNvCxnSpPr>
            <a:cxnSpLocks/>
          </p:cNvCxnSpPr>
          <p:nvPr/>
        </p:nvCxnSpPr>
        <p:spPr>
          <a:xfrm>
            <a:off x="924561" y="1351266"/>
            <a:ext cx="4197945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3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Checklists &amp; </a:t>
            </a:r>
            <a:r>
              <a:rPr lang="de-DE" dirty="0"/>
              <a:t>Appendix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Comprehensive digital security guides</a:t>
            </a:r>
          </a:p>
          <a:p>
            <a:r>
              <a:rPr lang="en-US" sz="2800" dirty="0"/>
              <a:t>Guides for source protection</a:t>
            </a:r>
          </a:p>
          <a:p>
            <a:r>
              <a:rPr lang="en-US" sz="2800" dirty="0"/>
              <a:t>Guides for self-protection against online harassment</a:t>
            </a:r>
          </a:p>
          <a:p>
            <a:r>
              <a:rPr lang="en-GB" sz="2800" dirty="0"/>
              <a:t>Guides for reactive mitigation</a:t>
            </a:r>
          </a:p>
          <a:p>
            <a:r>
              <a:rPr lang="en-GB" sz="2800" dirty="0"/>
              <a:t>Guides to specific tools</a:t>
            </a:r>
            <a:endParaRPr lang="en-US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12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C9EB8E0-70B4-45C6-8A73-75D1CF7C63F2}"/>
              </a:ext>
            </a:extLst>
          </p:cNvPr>
          <p:cNvCxnSpPr>
            <a:cxnSpLocks/>
          </p:cNvCxnSpPr>
          <p:nvPr/>
        </p:nvCxnSpPr>
        <p:spPr>
          <a:xfrm>
            <a:off x="924561" y="1351266"/>
            <a:ext cx="446853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1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6CA6C45-BC54-49D5-9EA1-6DA79E0350F9}"/>
              </a:ext>
            </a:extLst>
          </p:cNvPr>
          <p:cNvSpPr txBox="1">
            <a:spLocks/>
          </p:cNvSpPr>
          <p:nvPr/>
        </p:nvSpPr>
        <p:spPr>
          <a:xfrm>
            <a:off x="1942203" y="221881"/>
            <a:ext cx="9573209" cy="2451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00" b="0" kern="12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de-DE" sz="6200"/>
              <a:t>Preparing for the Unknown</a:t>
            </a:r>
            <a:endParaRPr lang="de-DE" sz="620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F215A8A1-595A-40CB-83EF-A0AF807AA2D1}"/>
              </a:ext>
            </a:extLst>
          </p:cNvPr>
          <p:cNvSpPr txBox="1">
            <a:spLocks/>
          </p:cNvSpPr>
          <p:nvPr/>
        </p:nvSpPr>
        <p:spPr>
          <a:xfrm>
            <a:off x="2007518" y="2877870"/>
            <a:ext cx="9442211" cy="168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800"/>
              <a:t>Fieldwork Preparation and Risk Assessment for Research in Hostile Environments</a:t>
            </a:r>
          </a:p>
          <a:p>
            <a:pPr algn="just"/>
            <a:r>
              <a:rPr lang="en-US" sz="2350" i="1"/>
              <a:t>Kevin Koehler, Sylvain Lefebvre,  Daniel T. R. Masterson, Francesco Strazzari</a:t>
            </a:r>
            <a:endParaRPr lang="de-DE" sz="235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F6EC48A-5B29-4965-9F1E-9970A86C98AF}"/>
              </a:ext>
            </a:extLst>
          </p:cNvPr>
          <p:cNvCxnSpPr>
            <a:cxnSpLocks/>
          </p:cNvCxnSpPr>
          <p:nvPr/>
        </p:nvCxnSpPr>
        <p:spPr>
          <a:xfrm>
            <a:off x="2007518" y="2732116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6C37AAA8-CB76-428D-AF34-B36DD75C4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8066" y="5107982"/>
            <a:ext cx="1149513" cy="1149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B8C89E-84E5-4936-93F0-82F0EC034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97" y="5089319"/>
            <a:ext cx="1359684" cy="1288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77E2C10-B7C0-4197-82F4-77CF88A97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7" y="5133386"/>
            <a:ext cx="1205527" cy="1200169"/>
          </a:xfrm>
          <a:prstGeom prst="rect">
            <a:avLst/>
          </a:prstGeom>
        </p:spPr>
      </p:pic>
      <p:pic>
        <p:nvPicPr>
          <p:cNvPr id="12" name="Grafik 11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98F4956B-59C5-4C25-8353-BE7958E5A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26775"/>
            <a:ext cx="2544147" cy="6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Threats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fieldwork</a:t>
            </a:r>
            <a:r>
              <a:rPr lang="de-DE" sz="2800" dirty="0"/>
              <a:t> </a:t>
            </a:r>
            <a:r>
              <a:rPr lang="de-DE" sz="2800" dirty="0" err="1"/>
              <a:t>risk</a:t>
            </a:r>
            <a:r>
              <a:rPr lang="de-DE" sz="2800" dirty="0"/>
              <a:t>? </a:t>
            </a:r>
          </a:p>
          <a:p>
            <a:r>
              <a:rPr lang="de-DE" sz="2800" dirty="0"/>
              <a:t>Learning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risk</a:t>
            </a:r>
            <a:endParaRPr lang="de-DE" sz="2800" dirty="0"/>
          </a:p>
          <a:p>
            <a:pPr lvl="1"/>
            <a:r>
              <a:rPr lang="sv-SE" dirty="0"/>
              <a:t>Field access and legal frameworks for off-site research (insurance policies, legal requirements, etc.)</a:t>
            </a:r>
          </a:p>
          <a:p>
            <a:pPr lvl="1"/>
            <a:r>
              <a:rPr lang="sv-SE" dirty="0"/>
              <a:t>Informal procedures concerning the everyday experience of researchers</a:t>
            </a:r>
            <a:endParaRPr lang="de-DE" dirty="0"/>
          </a:p>
          <a:p>
            <a:r>
              <a:rPr lang="de-DE" sz="2800" dirty="0"/>
              <a:t>Risk </a:t>
            </a:r>
            <a:r>
              <a:rPr lang="de-DE" sz="2800" dirty="0" err="1"/>
              <a:t>dependence</a:t>
            </a:r>
            <a:r>
              <a:rPr lang="de-DE" sz="2800" dirty="0"/>
              <a:t> on individual </a:t>
            </a:r>
            <a:r>
              <a:rPr lang="de-DE" sz="2800" dirty="0" err="1"/>
              <a:t>researchers</a:t>
            </a:r>
            <a:r>
              <a:rPr lang="de-DE" sz="2800" dirty="0"/>
              <a:t> AND </a:t>
            </a:r>
            <a:r>
              <a:rPr lang="de-DE" sz="2800" dirty="0" err="1"/>
              <a:t>their</a:t>
            </a:r>
            <a:r>
              <a:rPr lang="de-DE" sz="2800" dirty="0"/>
              <a:t> </a:t>
            </a:r>
            <a:r>
              <a:rPr lang="de-DE" sz="2800" dirty="0" err="1"/>
              <a:t>projects</a:t>
            </a:r>
            <a:endParaRPr lang="de-DE" sz="2800" dirty="0"/>
          </a:p>
          <a:p>
            <a:r>
              <a:rPr lang="de-DE" sz="2800" dirty="0" err="1"/>
              <a:t>Types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threats</a:t>
            </a:r>
            <a:r>
              <a:rPr lang="de-DE" sz="2800" dirty="0"/>
              <a:t>: </a:t>
            </a:r>
            <a:r>
              <a:rPr lang="en-US" sz="2800" dirty="0"/>
              <a:t>threat </a:t>
            </a:r>
            <a:r>
              <a:rPr lang="de-DE" sz="2800" dirty="0" err="1"/>
              <a:t>analysis</a:t>
            </a: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DFCE2B5-685B-40BB-BBD7-19EDDB0CFCBF}"/>
              </a:ext>
            </a:extLst>
          </p:cNvPr>
          <p:cNvCxnSpPr>
            <a:cxnSpLocks/>
          </p:cNvCxnSpPr>
          <p:nvPr/>
        </p:nvCxnSpPr>
        <p:spPr>
          <a:xfrm>
            <a:off x="924561" y="1351266"/>
            <a:ext cx="351681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A3F7C1C-547C-4AD6-8B50-4CA5E7F1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4377"/>
            <a:ext cx="5724501" cy="4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Risk </a:t>
            </a:r>
            <a:r>
              <a:rPr lang="de-DE" dirty="0" err="1"/>
              <a:t>assessment</a:t>
            </a:r>
            <a:r>
              <a:rPr lang="de-DE" dirty="0"/>
              <a:t> &amp;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18313" cy="4486275"/>
          </a:xfrm>
        </p:spPr>
        <p:txBody>
          <a:bodyPr/>
          <a:lstStyle/>
          <a:p>
            <a:r>
              <a:rPr lang="sv-SE" sz="2800" dirty="0"/>
              <a:t>Precautions that can be taken to ensure personal safety and the safety of interlocutors in the run-up to a field stay</a:t>
            </a:r>
            <a:endParaRPr lang="de-DE" sz="2800" dirty="0"/>
          </a:p>
          <a:p>
            <a:r>
              <a:rPr lang="sv-SE" sz="2800" dirty="0"/>
              <a:t>Security planing</a:t>
            </a:r>
          </a:p>
          <a:p>
            <a:pPr lvl="1"/>
            <a:r>
              <a:rPr lang="sv-SE" sz="2400" dirty="0"/>
              <a:t>Security measures</a:t>
            </a:r>
          </a:p>
          <a:p>
            <a:pPr lvl="1"/>
            <a:r>
              <a:rPr lang="sv-SE" sz="2400" dirty="0"/>
              <a:t>Protection strategies</a:t>
            </a:r>
          </a:p>
          <a:p>
            <a:r>
              <a:rPr lang="sv-SE" sz="2800" dirty="0"/>
              <a:t>Preparing contingency plans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DFCE2B5-685B-40BB-BBD7-19EDDB0CFCBF}"/>
              </a:ext>
            </a:extLst>
          </p:cNvPr>
          <p:cNvCxnSpPr>
            <a:cxnSpLocks/>
          </p:cNvCxnSpPr>
          <p:nvPr/>
        </p:nvCxnSpPr>
        <p:spPr>
          <a:xfrm>
            <a:off x="924561" y="1351266"/>
            <a:ext cx="714641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Inhaltsplatzhalter 11">
            <a:extLst>
              <a:ext uri="{FF2B5EF4-FFF2-40B4-BE49-F238E27FC236}">
                <a16:creationId xmlns:a16="http://schemas.microsoft.com/office/drawing/2014/main" id="{D2479F2C-0C3B-44C2-B3C3-CA10838DA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6513" y="2158455"/>
            <a:ext cx="6045551" cy="31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6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93EC194-7161-4B4E-906A-EA36793453E8}"/>
              </a:ext>
            </a:extLst>
          </p:cNvPr>
          <p:cNvSpPr txBox="1">
            <a:spLocks/>
          </p:cNvSpPr>
          <p:nvPr/>
        </p:nvSpPr>
        <p:spPr>
          <a:xfrm>
            <a:off x="1932266" y="315267"/>
            <a:ext cx="9573209" cy="2451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00" b="0" kern="12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/>
              <a:t>In the Field</a:t>
            </a:r>
            <a:endParaRPr lang="de-DE" sz="600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BAEC864-7C7B-49D7-B0E0-37615DCA8D8B}"/>
              </a:ext>
            </a:extLst>
          </p:cNvPr>
          <p:cNvSpPr txBox="1">
            <a:spLocks/>
          </p:cNvSpPr>
          <p:nvPr/>
        </p:nvSpPr>
        <p:spPr>
          <a:xfrm>
            <a:off x="1997581" y="2971256"/>
            <a:ext cx="9442211" cy="168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800" dirty="0"/>
              <a:t>Doing Research in Hostile Environments</a:t>
            </a:r>
          </a:p>
          <a:p>
            <a:pPr algn="just"/>
            <a:r>
              <a:rPr lang="en-US" sz="2350" i="1" dirty="0"/>
              <a:t>Ellen Lust, </a:t>
            </a:r>
            <a:r>
              <a:rPr lang="en-US" sz="2350" i="1" dirty="0" err="1"/>
              <a:t>IIlyas</a:t>
            </a:r>
            <a:r>
              <a:rPr lang="en-US" sz="2350" i="1" dirty="0"/>
              <a:t> Saliba, Emma </a:t>
            </a:r>
            <a:r>
              <a:rPr lang="en-US" sz="2350" i="1" dirty="0" err="1"/>
              <a:t>Beals</a:t>
            </a:r>
            <a:r>
              <a:rPr lang="en-US" sz="2350" i="1" dirty="0"/>
              <a:t>, Osama Diab, Alessandra Russo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4587E40-11F7-4080-8005-AFE25C8CED68}"/>
              </a:ext>
            </a:extLst>
          </p:cNvPr>
          <p:cNvCxnSpPr>
            <a:cxnSpLocks/>
          </p:cNvCxnSpPr>
          <p:nvPr/>
        </p:nvCxnSpPr>
        <p:spPr>
          <a:xfrm>
            <a:off x="1997581" y="2825502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AutoShape 2" descr="Bildergebnis für datactive">
            <a:extLst>
              <a:ext uri="{FF2B5EF4-FFF2-40B4-BE49-F238E27FC236}">
                <a16:creationId xmlns:a16="http://schemas.microsoft.com/office/drawing/2014/main" id="{3D8A77BA-349F-4D7B-B26E-883ACB5C8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3063" y="2386013"/>
            <a:ext cx="8905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4" descr="Bildergebnis für datactive">
            <a:extLst>
              <a:ext uri="{FF2B5EF4-FFF2-40B4-BE49-F238E27FC236}">
                <a16:creationId xmlns:a16="http://schemas.microsoft.com/office/drawing/2014/main" id="{634EFA71-68C9-4ABC-931A-0851EA0C2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463" y="2547743"/>
            <a:ext cx="8905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988917B-A920-4B94-991B-1E5EE7ED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5" y="5205519"/>
            <a:ext cx="1867736" cy="106790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FA7D5F8-37A4-435C-827F-B0119E0C5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10" y="5390398"/>
            <a:ext cx="2319063" cy="60415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B72BCF8-D728-41CC-ADA0-A659C1858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7" y="5201251"/>
            <a:ext cx="974190" cy="98244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E4E9AE8-2028-4261-A2CD-009C4B93F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8" y="4920102"/>
            <a:ext cx="1867736" cy="15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Re-assessing risks and management strategies while in the field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800" dirty="0" err="1"/>
              <a:t>Considering</a:t>
            </a:r>
            <a:r>
              <a:rPr lang="sv-SE" sz="2800" dirty="0"/>
              <a:t> </a:t>
            </a:r>
            <a:r>
              <a:rPr lang="sv-SE" sz="2800" dirty="0" err="1"/>
              <a:t>positionality</a:t>
            </a:r>
            <a:r>
              <a:rPr lang="sv-SE" sz="2800" dirty="0"/>
              <a:t>: </a:t>
            </a:r>
            <a:r>
              <a:rPr lang="sv-SE" sz="2800" dirty="0" err="1"/>
              <a:t>who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, and </a:t>
            </a:r>
            <a:r>
              <a:rPr lang="sv-SE" sz="2800" dirty="0" err="1"/>
              <a:t>who</a:t>
            </a:r>
            <a:r>
              <a:rPr lang="sv-SE" sz="2800" dirty="0"/>
              <a:t> </a:t>
            </a:r>
            <a:r>
              <a:rPr lang="sv-SE" sz="2800" dirty="0" err="1"/>
              <a:t>people</a:t>
            </a:r>
            <a:r>
              <a:rPr lang="sv-SE" sz="2800" dirty="0"/>
              <a:t> </a:t>
            </a:r>
            <a:r>
              <a:rPr lang="sv-SE" sz="2800" dirty="0" err="1"/>
              <a:t>see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as</a:t>
            </a:r>
          </a:p>
          <a:p>
            <a:endParaRPr lang="sv-SE" sz="2800" dirty="0"/>
          </a:p>
          <a:p>
            <a:r>
              <a:rPr lang="sv-SE" sz="2800" dirty="0" err="1"/>
              <a:t>Making</a:t>
            </a:r>
            <a:r>
              <a:rPr lang="sv-SE" sz="2800" dirty="0"/>
              <a:t> ’</a:t>
            </a:r>
            <a:r>
              <a:rPr lang="sv-SE" sz="2800" dirty="0" err="1"/>
              <a:t>mundane</a:t>
            </a:r>
            <a:r>
              <a:rPr lang="sv-SE" sz="2800" dirty="0"/>
              <a:t>’ </a:t>
            </a:r>
            <a:r>
              <a:rPr lang="sv-SE" sz="2800" dirty="0" err="1"/>
              <a:t>decisions</a:t>
            </a:r>
            <a:r>
              <a:rPr lang="sv-SE" sz="2800" dirty="0"/>
              <a:t>: </a:t>
            </a:r>
            <a:r>
              <a:rPr lang="sv-SE" sz="2800" dirty="0" err="1"/>
              <a:t>housing</a:t>
            </a:r>
            <a:r>
              <a:rPr lang="sv-SE" sz="2800" dirty="0"/>
              <a:t>, </a:t>
            </a:r>
            <a:r>
              <a:rPr lang="sv-SE" sz="2800" dirty="0" err="1"/>
              <a:t>office</a:t>
            </a:r>
            <a:r>
              <a:rPr lang="sv-SE" sz="2800" dirty="0"/>
              <a:t>, </a:t>
            </a:r>
            <a:r>
              <a:rPr lang="sv-SE" sz="2800" dirty="0" err="1"/>
              <a:t>transportation</a:t>
            </a:r>
            <a:br>
              <a:rPr lang="sv-SE" sz="2800" dirty="0"/>
            </a:br>
            <a:endParaRPr lang="sv-SE" sz="2800" dirty="0"/>
          </a:p>
          <a:p>
            <a:r>
              <a:rPr lang="sv-SE" sz="2800" dirty="0" err="1"/>
              <a:t>Protecting</a:t>
            </a:r>
            <a:r>
              <a:rPr lang="sv-SE" sz="2800" dirty="0"/>
              <a:t> </a:t>
            </a:r>
            <a:r>
              <a:rPr lang="sv-SE" sz="2800" dirty="0" err="1"/>
              <a:t>field</a:t>
            </a:r>
            <a:r>
              <a:rPr lang="sv-SE" sz="2800" dirty="0"/>
              <a:t> </a:t>
            </a:r>
            <a:r>
              <a:rPr lang="sv-SE" sz="2800" dirty="0" err="1"/>
              <a:t>contacts’</a:t>
            </a:r>
            <a:r>
              <a:rPr lang="sv-SE" sz="2800" dirty="0"/>
              <a:t> </a:t>
            </a:r>
            <a:r>
              <a:rPr lang="sv-SE" sz="2800" dirty="0" err="1"/>
              <a:t>identities</a:t>
            </a:r>
            <a:r>
              <a:rPr lang="sv-SE" sz="2800" dirty="0"/>
              <a:t> and best </a:t>
            </a:r>
            <a:r>
              <a:rPr lang="sv-SE" sz="2800" dirty="0" err="1"/>
              <a:t>practices</a:t>
            </a:r>
            <a:r>
              <a:rPr lang="sv-SE" sz="2800" dirty="0"/>
              <a:t> for </a:t>
            </a:r>
            <a:r>
              <a:rPr lang="sv-SE" sz="2800" dirty="0" err="1"/>
              <a:t>interacting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interlocutors</a:t>
            </a:r>
            <a:r>
              <a:rPr lang="sv-SE" sz="2800" dirty="0"/>
              <a:t> in </a:t>
            </a:r>
            <a:r>
              <a:rPr lang="sv-SE" sz="2800" dirty="0" err="1"/>
              <a:t>hostile</a:t>
            </a:r>
            <a:r>
              <a:rPr lang="sv-SE" sz="2800" dirty="0"/>
              <a:t> </a:t>
            </a:r>
            <a:r>
              <a:rPr lang="sv-SE" sz="2800" dirty="0" err="1"/>
              <a:t>environments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 err="1"/>
              <a:t>Conducting</a:t>
            </a:r>
            <a:r>
              <a:rPr lang="sv-SE" sz="2800" dirty="0"/>
              <a:t> continuous dynamic risk assessment and best practices for more acute crisis-management situations and </a:t>
            </a:r>
            <a:r>
              <a:rPr lang="sv-SE" sz="2800" dirty="0" err="1"/>
              <a:t>security</a:t>
            </a:r>
            <a:r>
              <a:rPr lang="sv-SE" sz="2800" dirty="0"/>
              <a:t>-relevant interactions</a:t>
            </a:r>
            <a:br>
              <a:rPr lang="sv-SE" sz="2800" dirty="0"/>
            </a:br>
            <a:endParaRPr lang="sv-SE" sz="2800" dirty="0"/>
          </a:p>
          <a:p>
            <a:r>
              <a:rPr lang="sv-SE" sz="2800" dirty="0" err="1"/>
              <a:t>Practicing</a:t>
            </a:r>
            <a:r>
              <a:rPr lang="sv-SE" sz="2800" dirty="0"/>
              <a:t> ’</a:t>
            </a:r>
            <a:r>
              <a:rPr lang="sv-SE" sz="2800" dirty="0" err="1"/>
              <a:t>self-care</a:t>
            </a:r>
            <a:r>
              <a:rPr lang="sv-SE" sz="2800" dirty="0"/>
              <a:t>’</a:t>
            </a:r>
          </a:p>
          <a:p>
            <a:endParaRPr lang="sv-S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A6F52B2-5CD1-4F56-B6AE-D5D838FE342D}"/>
              </a:ext>
            </a:extLst>
          </p:cNvPr>
          <p:cNvCxnSpPr>
            <a:cxnSpLocks/>
          </p:cNvCxnSpPr>
          <p:nvPr/>
        </p:nvCxnSpPr>
        <p:spPr>
          <a:xfrm>
            <a:off x="943222" y="1651693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93EC194-7161-4B4E-906A-EA36793453E8}"/>
              </a:ext>
            </a:extLst>
          </p:cNvPr>
          <p:cNvSpPr txBox="1">
            <a:spLocks/>
          </p:cNvSpPr>
          <p:nvPr/>
        </p:nvSpPr>
        <p:spPr>
          <a:xfrm>
            <a:off x="1932266" y="315267"/>
            <a:ext cx="9573209" cy="2451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00" b="0" kern="12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/>
              <a:t>After the Field</a:t>
            </a:r>
            <a:endParaRPr lang="de-DE" sz="600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BAEC864-7C7B-49D7-B0E0-37615DCA8D8B}"/>
              </a:ext>
            </a:extLst>
          </p:cNvPr>
          <p:cNvSpPr txBox="1">
            <a:spLocks/>
          </p:cNvSpPr>
          <p:nvPr/>
        </p:nvSpPr>
        <p:spPr>
          <a:xfrm>
            <a:off x="1997581" y="2971256"/>
            <a:ext cx="9442211" cy="168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800" dirty="0"/>
              <a:t>Risk Assessment Revisited, Dissemination, Publication, and Emotional Challenges</a:t>
            </a:r>
          </a:p>
          <a:p>
            <a:pPr algn="just"/>
            <a:r>
              <a:rPr lang="en-US" sz="2350" i="1" dirty="0"/>
              <a:t>Isabell Schierenbeck, Florian Kohstall, Sarah Parkinson, and Mara </a:t>
            </a:r>
            <a:r>
              <a:rPr lang="en-US" sz="2350" i="1" dirty="0" err="1"/>
              <a:t>Revkin</a:t>
            </a:r>
            <a:endParaRPr lang="de-DE" sz="235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4587E40-11F7-4080-8005-AFE25C8CED68}"/>
              </a:ext>
            </a:extLst>
          </p:cNvPr>
          <p:cNvCxnSpPr>
            <a:cxnSpLocks/>
          </p:cNvCxnSpPr>
          <p:nvPr/>
        </p:nvCxnSpPr>
        <p:spPr>
          <a:xfrm>
            <a:off x="1997581" y="2825502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AutoShape 2" descr="Bildergebnis für datactive">
            <a:extLst>
              <a:ext uri="{FF2B5EF4-FFF2-40B4-BE49-F238E27FC236}">
                <a16:creationId xmlns:a16="http://schemas.microsoft.com/office/drawing/2014/main" id="{3D8A77BA-349F-4D7B-B26E-883ACB5C8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3063" y="2386013"/>
            <a:ext cx="8905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4" descr="Bildergebnis für datactive">
            <a:extLst>
              <a:ext uri="{FF2B5EF4-FFF2-40B4-BE49-F238E27FC236}">
                <a16:creationId xmlns:a16="http://schemas.microsoft.com/office/drawing/2014/main" id="{634EFA71-68C9-4ABC-931A-0851EA0C2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463" y="2547743"/>
            <a:ext cx="8905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24" descr="Logo_RGB_300dpi">
            <a:extLst>
              <a:ext uri="{FF2B5EF4-FFF2-40B4-BE49-F238E27FC236}">
                <a16:creationId xmlns:a16="http://schemas.microsoft.com/office/drawing/2014/main" id="{F94AA6A7-C4A3-4E15-8C48-E79530E6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352" y="5459973"/>
            <a:ext cx="2486120" cy="6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A9D4F4-C678-43AB-B500-CF78D9F5F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17368" r="10374" b="20605"/>
          <a:stretch/>
        </p:blipFill>
        <p:spPr>
          <a:xfrm>
            <a:off x="5917461" y="5294313"/>
            <a:ext cx="2778670" cy="909683"/>
          </a:xfrm>
          <a:prstGeom prst="rect">
            <a:avLst/>
          </a:prstGeom>
        </p:spPr>
      </p:pic>
      <p:pic>
        <p:nvPicPr>
          <p:cNvPr id="16" name="Grafik 15" descr="Ein Bild, das ClipArt enthält.&#10;&#10;Mit sehr hoher Zuverlässigkeit generierte Beschreibung">
            <a:extLst>
              <a:ext uri="{FF2B5EF4-FFF2-40B4-BE49-F238E27FC236}">
                <a16:creationId xmlns:a16="http://schemas.microsoft.com/office/drawing/2014/main" id="{1470486C-40BC-4FF6-9689-29F99B514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03" y="5459973"/>
            <a:ext cx="2544147" cy="61338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ED77B87-BD97-4687-9307-5998E2531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3" y="5294314"/>
            <a:ext cx="2486120" cy="8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0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BFC7F-D61B-45F8-9D6C-D8763D03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Renewed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assessments</a:t>
            </a:r>
            <a:r>
              <a:rPr lang="de-DE" dirty="0"/>
              <a:t>,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dissemination</a:t>
            </a:r>
            <a:r>
              <a:rPr lang="de-DE" dirty="0"/>
              <a:t>, </a:t>
            </a:r>
            <a:r>
              <a:rPr lang="de-DE" dirty="0" err="1"/>
              <a:t>prepublication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, </a:t>
            </a:r>
            <a:r>
              <a:rPr lang="de-DE" dirty="0" err="1"/>
              <a:t>research-related</a:t>
            </a:r>
            <a:r>
              <a:rPr lang="de-DE" dirty="0"/>
              <a:t> </a:t>
            </a:r>
            <a:r>
              <a:rPr lang="de-DE" dirty="0" err="1"/>
              <a:t>trauma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distress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D0A6B-8178-4B44-9543-A2F84A02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Keeping</a:t>
            </a:r>
            <a:r>
              <a:rPr lang="de-DE" dirty="0"/>
              <a:t> in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, </a:t>
            </a:r>
            <a:r>
              <a:rPr lang="de-DE" dirty="0" err="1"/>
              <a:t>intelligence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police</a:t>
            </a:r>
            <a:r>
              <a:rPr lang="de-DE" dirty="0"/>
              <a:t> </a:t>
            </a:r>
            <a:r>
              <a:rPr lang="de-DE" dirty="0" err="1"/>
              <a:t>contact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Anonymisation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,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presentations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, </a:t>
            </a:r>
            <a:r>
              <a:rPr lang="de-DE" dirty="0" err="1"/>
              <a:t>recognizing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,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benifits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publishing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Emotional </a:t>
            </a:r>
            <a:r>
              <a:rPr lang="de-DE" dirty="0" err="1"/>
              <a:t>distress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dilemmas</a:t>
            </a:r>
            <a:r>
              <a:rPr lang="de-DE" dirty="0"/>
              <a:t>,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practices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fieldwork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coping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, </a:t>
            </a:r>
            <a:r>
              <a:rPr lang="de-DE" dirty="0" err="1"/>
              <a:t>debriefing</a:t>
            </a:r>
            <a:r>
              <a:rPr lang="de-DE" dirty="0"/>
              <a:t>, </a:t>
            </a:r>
            <a:r>
              <a:rPr lang="de-DE" dirty="0" err="1"/>
              <a:t>responsibilities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departments</a:t>
            </a:r>
            <a:r>
              <a:rPr lang="de-DE" dirty="0"/>
              <a:t>/</a:t>
            </a:r>
            <a:r>
              <a:rPr lang="de-DE" dirty="0" err="1"/>
              <a:t>universities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39CD2-53CD-4040-AAD0-558EED22F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Gothenburg SGS / GLD -  April 26, 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2F25A-2FDB-4436-894C-ABA778D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SAFEResearch in Hostile Environments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787AA-982B-4E5A-9EA7-61CA4B92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EFA0A-8CB0-41D4-8C1A-4CDF134F2C67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DFCE2B5-685B-40BB-BBD7-19EDDB0CFCBF}"/>
              </a:ext>
            </a:extLst>
          </p:cNvPr>
          <p:cNvCxnSpPr>
            <a:cxnSpLocks/>
          </p:cNvCxnSpPr>
          <p:nvPr/>
        </p:nvCxnSpPr>
        <p:spPr>
          <a:xfrm>
            <a:off x="948945" y="1826754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1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3CC9376A-9FC2-4E9D-A7FA-49B978E8F873}"/>
              </a:ext>
            </a:extLst>
          </p:cNvPr>
          <p:cNvSpPr txBox="1">
            <a:spLocks/>
          </p:cNvSpPr>
          <p:nvPr/>
        </p:nvSpPr>
        <p:spPr>
          <a:xfrm>
            <a:off x="1932266" y="315267"/>
            <a:ext cx="9573209" cy="2451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00" b="0" kern="120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5200" dirty="0"/>
              <a:t>Field Work in </a:t>
            </a:r>
            <a:r>
              <a:rPr lang="en-US" sz="5200" dirty="0" err="1"/>
              <a:t>Datafied</a:t>
            </a:r>
            <a:r>
              <a:rPr lang="en-US" sz="5200" dirty="0"/>
              <a:t> Societies</a:t>
            </a:r>
            <a:endParaRPr lang="de-DE" sz="5200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F15E26A0-6552-43A1-AA5E-A8D44C462490}"/>
              </a:ext>
            </a:extLst>
          </p:cNvPr>
          <p:cNvSpPr txBox="1">
            <a:spLocks/>
          </p:cNvSpPr>
          <p:nvPr/>
        </p:nvSpPr>
        <p:spPr>
          <a:xfrm>
            <a:off x="1997581" y="2971256"/>
            <a:ext cx="9442211" cy="168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800" dirty="0"/>
              <a:t>Digital Security and Data Protection before, in, and after the Field</a:t>
            </a:r>
          </a:p>
          <a:p>
            <a:pPr algn="just"/>
            <a:r>
              <a:rPr lang="en-US" sz="2350" i="1" dirty="0"/>
              <a:t>Jannis Grimm,  </a:t>
            </a:r>
            <a:r>
              <a:rPr lang="en-US" sz="2350" i="1" dirty="0" err="1"/>
              <a:t>Morana</a:t>
            </a:r>
            <a:r>
              <a:rPr lang="en-US" sz="2350" i="1" dirty="0"/>
              <a:t> </a:t>
            </a:r>
            <a:r>
              <a:rPr lang="en-US" sz="2350" i="1" dirty="0" err="1"/>
              <a:t>Miljanovic</a:t>
            </a:r>
            <a:r>
              <a:rPr lang="en-US" sz="2350" i="1" dirty="0"/>
              <a:t>,  Vasilis </a:t>
            </a:r>
            <a:r>
              <a:rPr lang="en-US" sz="2350" i="1" dirty="0" err="1"/>
              <a:t>Ververis</a:t>
            </a:r>
            <a:r>
              <a:rPr lang="en-US" sz="2350" i="1" dirty="0"/>
              <a:t>,  </a:t>
            </a:r>
            <a:r>
              <a:rPr lang="en-US" sz="2350" i="1" dirty="0" err="1"/>
              <a:t>Kersti</a:t>
            </a:r>
            <a:r>
              <a:rPr lang="en-US" sz="2350" i="1" dirty="0"/>
              <a:t> </a:t>
            </a:r>
            <a:r>
              <a:rPr lang="en-US" sz="2350" i="1" dirty="0" err="1"/>
              <a:t>Wissenbach</a:t>
            </a:r>
            <a:r>
              <a:rPr lang="en-US" sz="2350" i="1" dirty="0"/>
              <a:t> </a:t>
            </a:r>
            <a:endParaRPr lang="de-DE" sz="235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1F6F61A-19B1-404B-B553-AD7FB3300310}"/>
              </a:ext>
            </a:extLst>
          </p:cNvPr>
          <p:cNvCxnSpPr>
            <a:cxnSpLocks/>
          </p:cNvCxnSpPr>
          <p:nvPr/>
        </p:nvCxnSpPr>
        <p:spPr>
          <a:xfrm>
            <a:off x="1997581" y="2825502"/>
            <a:ext cx="937652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AutoShape 2" descr="Bildergebnis für datactive">
            <a:extLst>
              <a:ext uri="{FF2B5EF4-FFF2-40B4-BE49-F238E27FC236}">
                <a16:creationId xmlns:a16="http://schemas.microsoft.com/office/drawing/2014/main" id="{3850A6FA-D634-403F-9148-48D04ED53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3063" y="2386013"/>
            <a:ext cx="89058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1589F8E-EEB5-4DCC-A0E1-FBF441A0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552" y="5317686"/>
            <a:ext cx="3786923" cy="87954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832779E-B112-4F58-87DD-45B1FD9BB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9" y="5459380"/>
            <a:ext cx="1283096" cy="77520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47A76F1-6494-4C5A-A6B9-609BD5EF7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64" y="5317686"/>
            <a:ext cx="1808428" cy="1058592"/>
          </a:xfrm>
          <a:prstGeom prst="rect">
            <a:avLst/>
          </a:prstGeom>
        </p:spPr>
      </p:pic>
      <p:pic>
        <p:nvPicPr>
          <p:cNvPr id="21" name="Picture 24" descr="Logo_RGB_300dpi">
            <a:extLst>
              <a:ext uri="{FF2B5EF4-FFF2-40B4-BE49-F238E27FC236}">
                <a16:creationId xmlns:a16="http://schemas.microsoft.com/office/drawing/2014/main" id="{4FC7A5D2-EC57-416F-A333-744EE322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47" y="5459380"/>
            <a:ext cx="2783988" cy="7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07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539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</vt:lpstr>
      <vt:lpstr>Calibri</vt:lpstr>
      <vt:lpstr>Arial</vt:lpstr>
      <vt:lpstr>Source Sans Pro</vt:lpstr>
      <vt:lpstr>Verdana</vt:lpstr>
      <vt:lpstr>Office</vt:lpstr>
      <vt:lpstr>SAFE Research in Hostile Environments</vt:lpstr>
      <vt:lpstr>PowerPoint Presentation</vt:lpstr>
      <vt:lpstr>Risks and Threats</vt:lpstr>
      <vt:lpstr>Risk assessment &amp; security planning</vt:lpstr>
      <vt:lpstr>PowerPoint Presentation</vt:lpstr>
      <vt:lpstr>Re-assessing risks and management strategies while in the field</vt:lpstr>
      <vt:lpstr>PowerPoint Presentation</vt:lpstr>
      <vt:lpstr>Renewed risk assessments, research dissemination, prepublication, and publication, research-related trauma and distress</vt:lpstr>
      <vt:lpstr>PowerPoint Presentation</vt:lpstr>
      <vt:lpstr>Research in a datafied society</vt:lpstr>
      <vt:lpstr>Handling digital risks</vt:lpstr>
      <vt:lpstr>Checklists &amp; Appendix 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Contentious Coalitions &amp;  Evolving Repertoires in Post-Coup Egypt</dc:title>
  <dc:creator>Jannis Grimm</dc:creator>
  <cp:lastModifiedBy>Benjamin Akinyemi</cp:lastModifiedBy>
  <cp:revision>1148</cp:revision>
  <cp:lastPrinted>2017-09-01T11:06:13Z</cp:lastPrinted>
  <dcterms:created xsi:type="dcterms:W3CDTF">2017-03-16T12:10:16Z</dcterms:created>
  <dcterms:modified xsi:type="dcterms:W3CDTF">2018-06-15T13:55:07Z</dcterms:modified>
</cp:coreProperties>
</file>