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63" r:id="rId2"/>
    <p:sldId id="276" r:id="rId3"/>
    <p:sldId id="277" r:id="rId4"/>
    <p:sldId id="278" r:id="rId5"/>
    <p:sldId id="281" r:id="rId6"/>
    <p:sldId id="280" r:id="rId7"/>
    <p:sldId id="288" r:id="rId8"/>
    <p:sldId id="296" r:id="rId9"/>
    <p:sldId id="289" r:id="rId10"/>
    <p:sldId id="290" r:id="rId11"/>
    <p:sldId id="291" r:id="rId12"/>
    <p:sldId id="325" r:id="rId13"/>
    <p:sldId id="327" r:id="rId14"/>
    <p:sldId id="329" r:id="rId15"/>
    <p:sldId id="331" r:id="rId16"/>
    <p:sldId id="332" r:id="rId17"/>
    <p:sldId id="308" r:id="rId18"/>
    <p:sldId id="297" r:id="rId19"/>
    <p:sldId id="298" r:id="rId20"/>
    <p:sldId id="300" r:id="rId21"/>
    <p:sldId id="301" r:id="rId22"/>
    <p:sldId id="302" r:id="rId23"/>
    <p:sldId id="312" r:id="rId24"/>
    <p:sldId id="323" r:id="rId25"/>
    <p:sldId id="319" r:id="rId26"/>
    <p:sldId id="320" r:id="rId27"/>
    <p:sldId id="317" r:id="rId28"/>
    <p:sldId id="322" r:id="rId29"/>
    <p:sldId id="292" r:id="rId30"/>
    <p:sldId id="293" r:id="rId31"/>
    <p:sldId id="295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926DE046-155A-47E2-A837-E94314C1484B}">
          <p14:sldIdLst>
            <p14:sldId id="263"/>
            <p14:sldId id="276"/>
            <p14:sldId id="277"/>
            <p14:sldId id="278"/>
            <p14:sldId id="281"/>
            <p14:sldId id="280"/>
            <p14:sldId id="288"/>
            <p14:sldId id="296"/>
            <p14:sldId id="289"/>
            <p14:sldId id="290"/>
            <p14:sldId id="291"/>
            <p14:sldId id="325"/>
            <p14:sldId id="327"/>
            <p14:sldId id="329"/>
            <p14:sldId id="331"/>
            <p14:sldId id="332"/>
            <p14:sldId id="308"/>
            <p14:sldId id="297"/>
            <p14:sldId id="298"/>
            <p14:sldId id="300"/>
            <p14:sldId id="301"/>
            <p14:sldId id="302"/>
            <p14:sldId id="312"/>
            <p14:sldId id="323"/>
            <p14:sldId id="319"/>
            <p14:sldId id="320"/>
            <p14:sldId id="317"/>
            <p14:sldId id="322"/>
            <p14:sldId id="292"/>
            <p14:sldId id="293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AE3"/>
    <a:srgbClr val="6697FF"/>
    <a:srgbClr val="92CCFF"/>
    <a:srgbClr val="182240"/>
    <a:srgbClr val="39509E"/>
    <a:srgbClr val="3D58A8"/>
    <a:srgbClr val="4664D2"/>
    <a:srgbClr val="425FC1"/>
    <a:srgbClr val="2C3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6"/>
    <p:restoredTop sz="94717"/>
  </p:normalViewPr>
  <p:slideViewPr>
    <p:cSldViewPr snapToGrid="0">
      <p:cViewPr varScale="1">
        <p:scale>
          <a:sx n="132" d="100"/>
          <a:sy n="132" d="100"/>
        </p:scale>
        <p:origin x="192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4C8A0-7BB7-EB4E-BC96-FAF8828F3734}" type="doc">
      <dgm:prSet loTypeId="urn:microsoft.com/office/officeart/2005/8/layout/cycle6" loCatId="relationship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sv-SE"/>
        </a:p>
      </dgm:t>
    </dgm:pt>
    <dgm:pt modelId="{D5244DBE-33B5-244F-A1C7-31D1E5E14319}">
      <dgm:prSet/>
      <dgm:spPr>
        <a:solidFill>
          <a:srgbClr val="39509E"/>
        </a:solidFill>
      </dgm:spPr>
      <dgm:t>
        <a:bodyPr/>
        <a:lstStyle/>
        <a:p>
          <a:r>
            <a:rPr lang="sv-SE">
              <a:latin typeface="Avenir Book" panose="02000503020000020003" pitchFamily="2" charset="0"/>
            </a:rPr>
            <a:t>Data Access</a:t>
          </a:r>
        </a:p>
      </dgm:t>
    </dgm:pt>
    <dgm:pt modelId="{BA087B80-DB20-0D47-B900-0CAF98D50EA3}" type="parTrans" cxnId="{2DAF0963-4A0B-C44C-928E-97C4D1D6E09A}">
      <dgm:prSet/>
      <dgm:spPr/>
      <dgm:t>
        <a:bodyPr/>
        <a:lstStyle/>
        <a:p>
          <a:endParaRPr lang="sv-SE"/>
        </a:p>
      </dgm:t>
    </dgm:pt>
    <dgm:pt modelId="{DB4A65EF-8C64-6E4E-B419-50AC04D20A6A}" type="sibTrans" cxnId="{2DAF0963-4A0B-C44C-928E-97C4D1D6E09A}">
      <dgm:prSet/>
      <dgm:spPr/>
      <dgm:t>
        <a:bodyPr/>
        <a:lstStyle/>
        <a:p>
          <a:endParaRPr lang="sv-SE"/>
        </a:p>
      </dgm:t>
    </dgm:pt>
    <dgm:pt modelId="{2F14A99D-148C-274C-BF24-34A6A779417E}">
      <dgm:prSet/>
      <dgm:spPr>
        <a:solidFill>
          <a:srgbClr val="6697FF"/>
        </a:solidFill>
      </dgm:spPr>
      <dgm:t>
        <a:bodyPr/>
        <a:lstStyle/>
        <a:p>
          <a:r>
            <a:rPr lang="sv-SE">
              <a:latin typeface="Avenir Book" panose="02000503020000020003" pitchFamily="2" charset="0"/>
            </a:rPr>
            <a:t>Research</a:t>
          </a:r>
        </a:p>
      </dgm:t>
    </dgm:pt>
    <dgm:pt modelId="{98C8689A-8476-294F-BAF9-568AEA6E5351}" type="parTrans" cxnId="{D93A6E8B-BE3E-DF42-80A0-BA4F6763F7CD}">
      <dgm:prSet/>
      <dgm:spPr/>
      <dgm:t>
        <a:bodyPr/>
        <a:lstStyle/>
        <a:p>
          <a:endParaRPr lang="sv-SE"/>
        </a:p>
      </dgm:t>
    </dgm:pt>
    <dgm:pt modelId="{91C1C95E-74B2-B449-A3E1-70D1588AC847}" type="sibTrans" cxnId="{D93A6E8B-BE3E-DF42-80A0-BA4F6763F7CD}">
      <dgm:prSet/>
      <dgm:spPr/>
      <dgm:t>
        <a:bodyPr/>
        <a:lstStyle/>
        <a:p>
          <a:endParaRPr lang="sv-SE"/>
        </a:p>
      </dgm:t>
    </dgm:pt>
    <dgm:pt modelId="{150A9C25-4A5D-394E-BD58-BA4191676A28}">
      <dgm:prSet/>
      <dgm:spPr>
        <a:solidFill>
          <a:srgbClr val="486AE3"/>
        </a:solidFill>
      </dgm:spPr>
      <dgm:t>
        <a:bodyPr/>
        <a:lstStyle/>
        <a:p>
          <a:r>
            <a:rPr lang="sv-SE" err="1">
              <a:latin typeface="Avenir Book" panose="02000503020000020003" pitchFamily="2" charset="0"/>
            </a:rPr>
            <a:t>Educational</a:t>
          </a:r>
          <a:r>
            <a:rPr lang="sv-SE">
              <a:latin typeface="Avenir Book" panose="02000503020000020003" pitchFamily="2" charset="0"/>
            </a:rPr>
            <a:t> Material</a:t>
          </a:r>
        </a:p>
      </dgm:t>
    </dgm:pt>
    <dgm:pt modelId="{84735226-81BA-D04C-95EB-886F25B75448}" type="parTrans" cxnId="{DBCEF34A-6215-6C48-9CD9-F461DEE2A4E7}">
      <dgm:prSet/>
      <dgm:spPr/>
      <dgm:t>
        <a:bodyPr/>
        <a:lstStyle/>
        <a:p>
          <a:endParaRPr lang="sv-SE"/>
        </a:p>
      </dgm:t>
    </dgm:pt>
    <dgm:pt modelId="{D1AFBC6C-3673-9D49-AC6A-1A07C5618B81}" type="sibTrans" cxnId="{DBCEF34A-6215-6C48-9CD9-F461DEE2A4E7}">
      <dgm:prSet/>
      <dgm:spPr/>
      <dgm:t>
        <a:bodyPr/>
        <a:lstStyle/>
        <a:p>
          <a:endParaRPr lang="sv-SE"/>
        </a:p>
      </dgm:t>
    </dgm:pt>
    <dgm:pt modelId="{B19A65E7-7198-8A42-AEC5-BEE6E5F120F2}">
      <dgm:prSet/>
      <dgm:spPr>
        <a:solidFill>
          <a:srgbClr val="92CCFF"/>
        </a:solidFill>
      </dgm:spPr>
      <dgm:t>
        <a:bodyPr/>
        <a:lstStyle/>
        <a:p>
          <a:r>
            <a:rPr lang="sv-SE" err="1">
              <a:latin typeface="Avenir Book" panose="02000503020000020003" pitchFamily="2" charset="0"/>
            </a:rPr>
            <a:t>Scholarly</a:t>
          </a:r>
          <a:r>
            <a:rPr lang="sv-SE">
              <a:latin typeface="Avenir Book" panose="02000503020000020003" pitchFamily="2" charset="0"/>
            </a:rPr>
            <a:t> </a:t>
          </a:r>
          <a:r>
            <a:rPr lang="sv-SE" err="1">
              <a:latin typeface="Avenir Book" panose="02000503020000020003" pitchFamily="2" charset="0"/>
            </a:rPr>
            <a:t>Network</a:t>
          </a:r>
          <a:endParaRPr lang="sv-SE">
            <a:latin typeface="Avenir Book" panose="02000503020000020003" pitchFamily="2" charset="0"/>
          </a:endParaRPr>
        </a:p>
      </dgm:t>
    </dgm:pt>
    <dgm:pt modelId="{5CCB5556-D8DB-134C-840B-B21DBFC71957}" type="parTrans" cxnId="{FB1E6F11-BAD7-C648-8A7B-D9AEBACC27C2}">
      <dgm:prSet/>
      <dgm:spPr/>
      <dgm:t>
        <a:bodyPr/>
        <a:lstStyle/>
        <a:p>
          <a:endParaRPr lang="sv-SE"/>
        </a:p>
      </dgm:t>
    </dgm:pt>
    <dgm:pt modelId="{58EDBC1E-5428-3E4D-8BA2-483E4EBB887F}" type="sibTrans" cxnId="{FB1E6F11-BAD7-C648-8A7B-D9AEBACC27C2}">
      <dgm:prSet/>
      <dgm:spPr/>
      <dgm:t>
        <a:bodyPr/>
        <a:lstStyle/>
        <a:p>
          <a:endParaRPr lang="sv-SE"/>
        </a:p>
      </dgm:t>
    </dgm:pt>
    <dgm:pt modelId="{A0F5FE65-A516-E14D-A000-13A73058CEA5}">
      <dgm:prSet/>
      <dgm:spPr>
        <a:solidFill>
          <a:srgbClr val="182240"/>
        </a:solidFill>
      </dgm:spPr>
      <dgm:t>
        <a:bodyPr/>
        <a:lstStyle/>
        <a:p>
          <a:r>
            <a:rPr lang="sv-SE">
              <a:latin typeface="Avenir Book" panose="02000503020000020003" pitchFamily="2" charset="0"/>
            </a:rPr>
            <a:t>Policy </a:t>
          </a:r>
          <a:r>
            <a:rPr lang="sv-SE" err="1">
              <a:latin typeface="Avenir Book" panose="02000503020000020003" pitchFamily="2" charset="0"/>
            </a:rPr>
            <a:t>Engagement</a:t>
          </a:r>
          <a:endParaRPr lang="sv-SE">
            <a:latin typeface="Avenir Book" panose="02000503020000020003" pitchFamily="2" charset="0"/>
          </a:endParaRPr>
        </a:p>
      </dgm:t>
    </dgm:pt>
    <dgm:pt modelId="{FA1D5760-842D-4145-843D-8EDDE195C2C1}" type="parTrans" cxnId="{E40A78CC-095D-7341-8528-8C99D4EF1DD3}">
      <dgm:prSet/>
      <dgm:spPr/>
      <dgm:t>
        <a:bodyPr/>
        <a:lstStyle/>
        <a:p>
          <a:endParaRPr lang="sv-SE"/>
        </a:p>
      </dgm:t>
    </dgm:pt>
    <dgm:pt modelId="{4872DCA2-61B3-6E46-A88C-15488BE7D79B}" type="sibTrans" cxnId="{E40A78CC-095D-7341-8528-8C99D4EF1DD3}">
      <dgm:prSet/>
      <dgm:spPr/>
      <dgm:t>
        <a:bodyPr/>
        <a:lstStyle/>
        <a:p>
          <a:endParaRPr lang="sv-SE"/>
        </a:p>
      </dgm:t>
    </dgm:pt>
    <dgm:pt modelId="{CF9CBB9F-64F3-8E48-A5F7-E0340D55368B}" type="pres">
      <dgm:prSet presAssocID="{CEA4C8A0-7BB7-EB4E-BC96-FAF8828F3734}" presName="cycle" presStyleCnt="0">
        <dgm:presLayoutVars>
          <dgm:dir/>
          <dgm:resizeHandles val="exact"/>
        </dgm:presLayoutVars>
      </dgm:prSet>
      <dgm:spPr/>
    </dgm:pt>
    <dgm:pt modelId="{F3B8CCB3-E30B-BA40-B93B-9F9933FC279A}" type="pres">
      <dgm:prSet presAssocID="{2F14A99D-148C-274C-BF24-34A6A779417E}" presName="node" presStyleLbl="node1" presStyleIdx="0" presStyleCnt="5">
        <dgm:presLayoutVars>
          <dgm:bulletEnabled val="1"/>
        </dgm:presLayoutVars>
      </dgm:prSet>
      <dgm:spPr/>
    </dgm:pt>
    <dgm:pt modelId="{B6DDBB63-D583-EC45-A9E0-DE226FF663D3}" type="pres">
      <dgm:prSet presAssocID="{2F14A99D-148C-274C-BF24-34A6A779417E}" presName="spNode" presStyleCnt="0"/>
      <dgm:spPr/>
    </dgm:pt>
    <dgm:pt modelId="{7B529D5E-7146-354C-81EB-033BB8E8F56C}" type="pres">
      <dgm:prSet presAssocID="{91C1C95E-74B2-B449-A3E1-70D1588AC847}" presName="sibTrans" presStyleLbl="sibTrans1D1" presStyleIdx="0" presStyleCnt="5"/>
      <dgm:spPr/>
    </dgm:pt>
    <dgm:pt modelId="{68FC6F8B-6F06-1348-8ED4-22BA9E17D509}" type="pres">
      <dgm:prSet presAssocID="{D5244DBE-33B5-244F-A1C7-31D1E5E14319}" presName="node" presStyleLbl="node1" presStyleIdx="1" presStyleCnt="5" custRadScaleRad="103543" custRadScaleInc="-9577">
        <dgm:presLayoutVars>
          <dgm:bulletEnabled val="1"/>
        </dgm:presLayoutVars>
      </dgm:prSet>
      <dgm:spPr/>
    </dgm:pt>
    <dgm:pt modelId="{931EE5E8-E8CB-A342-BBD8-8508A8C06DC5}" type="pres">
      <dgm:prSet presAssocID="{D5244DBE-33B5-244F-A1C7-31D1E5E14319}" presName="spNode" presStyleCnt="0"/>
      <dgm:spPr/>
    </dgm:pt>
    <dgm:pt modelId="{BC73DD67-30A5-0548-BA40-5DEA3276A10F}" type="pres">
      <dgm:prSet presAssocID="{DB4A65EF-8C64-6E4E-B419-50AC04D20A6A}" presName="sibTrans" presStyleLbl="sibTrans1D1" presStyleIdx="1" presStyleCnt="5"/>
      <dgm:spPr/>
    </dgm:pt>
    <dgm:pt modelId="{CA403CBE-90CE-6149-AC00-5E4A22CE9B2B}" type="pres">
      <dgm:prSet presAssocID="{150A9C25-4A5D-394E-BD58-BA4191676A28}" presName="node" presStyleLbl="node1" presStyleIdx="2" presStyleCnt="5" custRadScaleRad="99544" custRadScaleInc="-32224">
        <dgm:presLayoutVars>
          <dgm:bulletEnabled val="1"/>
        </dgm:presLayoutVars>
      </dgm:prSet>
      <dgm:spPr/>
    </dgm:pt>
    <dgm:pt modelId="{FFC12CFD-4808-F848-9B04-C4F7A014B811}" type="pres">
      <dgm:prSet presAssocID="{150A9C25-4A5D-394E-BD58-BA4191676A28}" presName="spNode" presStyleCnt="0"/>
      <dgm:spPr/>
    </dgm:pt>
    <dgm:pt modelId="{D95C4E2D-F33A-C04B-85D0-90CFB51021DA}" type="pres">
      <dgm:prSet presAssocID="{D1AFBC6C-3673-9D49-AC6A-1A07C5618B81}" presName="sibTrans" presStyleLbl="sibTrans1D1" presStyleIdx="2" presStyleCnt="5"/>
      <dgm:spPr/>
    </dgm:pt>
    <dgm:pt modelId="{9E7D9079-171B-F84D-A5A7-62A4ADB29A7B}" type="pres">
      <dgm:prSet presAssocID="{B19A65E7-7198-8A42-AEC5-BEE6E5F120F2}" presName="node" presStyleLbl="node1" presStyleIdx="3" presStyleCnt="5" custRadScaleRad="99834" custRadScaleInc="36581">
        <dgm:presLayoutVars>
          <dgm:bulletEnabled val="1"/>
        </dgm:presLayoutVars>
      </dgm:prSet>
      <dgm:spPr/>
    </dgm:pt>
    <dgm:pt modelId="{AA79B6F3-4685-824A-92AF-49E962908BDD}" type="pres">
      <dgm:prSet presAssocID="{B19A65E7-7198-8A42-AEC5-BEE6E5F120F2}" presName="spNode" presStyleCnt="0"/>
      <dgm:spPr/>
    </dgm:pt>
    <dgm:pt modelId="{45CDA713-9254-F549-AD4F-368F4E921E61}" type="pres">
      <dgm:prSet presAssocID="{58EDBC1E-5428-3E4D-8BA2-483E4EBB887F}" presName="sibTrans" presStyleLbl="sibTrans1D1" presStyleIdx="3" presStyleCnt="5"/>
      <dgm:spPr/>
    </dgm:pt>
    <dgm:pt modelId="{777D7645-3977-524B-88FE-AB61358CD369}" type="pres">
      <dgm:prSet presAssocID="{A0F5FE65-A516-E14D-A000-13A73058CEA5}" presName="node" presStyleLbl="node1" presStyleIdx="4" presStyleCnt="5">
        <dgm:presLayoutVars>
          <dgm:bulletEnabled val="1"/>
        </dgm:presLayoutVars>
      </dgm:prSet>
      <dgm:spPr/>
    </dgm:pt>
    <dgm:pt modelId="{82F4E526-AB71-9844-B9DB-690139AE0945}" type="pres">
      <dgm:prSet presAssocID="{A0F5FE65-A516-E14D-A000-13A73058CEA5}" presName="spNode" presStyleCnt="0"/>
      <dgm:spPr/>
    </dgm:pt>
    <dgm:pt modelId="{CE7819DA-A3DA-EB4D-85D8-BEA7D85931EB}" type="pres">
      <dgm:prSet presAssocID="{4872DCA2-61B3-6E46-A88C-15488BE7D79B}" presName="sibTrans" presStyleLbl="sibTrans1D1" presStyleIdx="4" presStyleCnt="5"/>
      <dgm:spPr/>
    </dgm:pt>
  </dgm:ptLst>
  <dgm:cxnLst>
    <dgm:cxn modelId="{FB1E6F11-BAD7-C648-8A7B-D9AEBACC27C2}" srcId="{CEA4C8A0-7BB7-EB4E-BC96-FAF8828F3734}" destId="{B19A65E7-7198-8A42-AEC5-BEE6E5F120F2}" srcOrd="3" destOrd="0" parTransId="{5CCB5556-D8DB-134C-840B-B21DBFC71957}" sibTransId="{58EDBC1E-5428-3E4D-8BA2-483E4EBB887F}"/>
    <dgm:cxn modelId="{05A87319-4B64-6043-9BCD-F4808C9522EB}" type="presOf" srcId="{A0F5FE65-A516-E14D-A000-13A73058CEA5}" destId="{777D7645-3977-524B-88FE-AB61358CD369}" srcOrd="0" destOrd="0" presId="urn:microsoft.com/office/officeart/2005/8/layout/cycle6"/>
    <dgm:cxn modelId="{F510451C-D5A6-F648-B36F-E6633EA668A8}" type="presOf" srcId="{4872DCA2-61B3-6E46-A88C-15488BE7D79B}" destId="{CE7819DA-A3DA-EB4D-85D8-BEA7D85931EB}" srcOrd="0" destOrd="0" presId="urn:microsoft.com/office/officeart/2005/8/layout/cycle6"/>
    <dgm:cxn modelId="{19A00723-5EBD-4E42-B82A-16B600C53939}" type="presOf" srcId="{150A9C25-4A5D-394E-BD58-BA4191676A28}" destId="{CA403CBE-90CE-6149-AC00-5E4A22CE9B2B}" srcOrd="0" destOrd="0" presId="urn:microsoft.com/office/officeart/2005/8/layout/cycle6"/>
    <dgm:cxn modelId="{1CA1B025-BAF2-C046-BB91-64595F59EC6A}" type="presOf" srcId="{DB4A65EF-8C64-6E4E-B419-50AC04D20A6A}" destId="{BC73DD67-30A5-0548-BA40-5DEA3276A10F}" srcOrd="0" destOrd="0" presId="urn:microsoft.com/office/officeart/2005/8/layout/cycle6"/>
    <dgm:cxn modelId="{53C4564A-32F0-1442-8600-ED9D7AB0EE01}" type="presOf" srcId="{D1AFBC6C-3673-9D49-AC6A-1A07C5618B81}" destId="{D95C4E2D-F33A-C04B-85D0-90CFB51021DA}" srcOrd="0" destOrd="0" presId="urn:microsoft.com/office/officeart/2005/8/layout/cycle6"/>
    <dgm:cxn modelId="{DBCEF34A-6215-6C48-9CD9-F461DEE2A4E7}" srcId="{CEA4C8A0-7BB7-EB4E-BC96-FAF8828F3734}" destId="{150A9C25-4A5D-394E-BD58-BA4191676A28}" srcOrd="2" destOrd="0" parTransId="{84735226-81BA-D04C-95EB-886F25B75448}" sibTransId="{D1AFBC6C-3673-9D49-AC6A-1A07C5618B81}"/>
    <dgm:cxn modelId="{2DAF0963-4A0B-C44C-928E-97C4D1D6E09A}" srcId="{CEA4C8A0-7BB7-EB4E-BC96-FAF8828F3734}" destId="{D5244DBE-33B5-244F-A1C7-31D1E5E14319}" srcOrd="1" destOrd="0" parTransId="{BA087B80-DB20-0D47-B900-0CAF98D50EA3}" sibTransId="{DB4A65EF-8C64-6E4E-B419-50AC04D20A6A}"/>
    <dgm:cxn modelId="{5A50BE6D-4A6D-2147-9A65-79C9F56FE3A0}" type="presOf" srcId="{B19A65E7-7198-8A42-AEC5-BEE6E5F120F2}" destId="{9E7D9079-171B-F84D-A5A7-62A4ADB29A7B}" srcOrd="0" destOrd="0" presId="urn:microsoft.com/office/officeart/2005/8/layout/cycle6"/>
    <dgm:cxn modelId="{BCA69579-5178-F243-9372-B171D3CD32A8}" type="presOf" srcId="{CEA4C8A0-7BB7-EB4E-BC96-FAF8828F3734}" destId="{CF9CBB9F-64F3-8E48-A5F7-E0340D55368B}" srcOrd="0" destOrd="0" presId="urn:microsoft.com/office/officeart/2005/8/layout/cycle6"/>
    <dgm:cxn modelId="{D93A6E8B-BE3E-DF42-80A0-BA4F6763F7CD}" srcId="{CEA4C8A0-7BB7-EB4E-BC96-FAF8828F3734}" destId="{2F14A99D-148C-274C-BF24-34A6A779417E}" srcOrd="0" destOrd="0" parTransId="{98C8689A-8476-294F-BAF9-568AEA6E5351}" sibTransId="{91C1C95E-74B2-B449-A3E1-70D1588AC847}"/>
    <dgm:cxn modelId="{B75A8FA2-FECC-D942-B207-DDB4BA793E91}" type="presOf" srcId="{D5244DBE-33B5-244F-A1C7-31D1E5E14319}" destId="{68FC6F8B-6F06-1348-8ED4-22BA9E17D509}" srcOrd="0" destOrd="0" presId="urn:microsoft.com/office/officeart/2005/8/layout/cycle6"/>
    <dgm:cxn modelId="{EBC778A3-062A-1A40-8B17-10B37BF143EC}" type="presOf" srcId="{58EDBC1E-5428-3E4D-8BA2-483E4EBB887F}" destId="{45CDA713-9254-F549-AD4F-368F4E921E61}" srcOrd="0" destOrd="0" presId="urn:microsoft.com/office/officeart/2005/8/layout/cycle6"/>
    <dgm:cxn modelId="{6B2A5CBB-528C-2B47-9746-78553A5AFB29}" type="presOf" srcId="{91C1C95E-74B2-B449-A3E1-70D1588AC847}" destId="{7B529D5E-7146-354C-81EB-033BB8E8F56C}" srcOrd="0" destOrd="0" presId="urn:microsoft.com/office/officeart/2005/8/layout/cycle6"/>
    <dgm:cxn modelId="{E40A78CC-095D-7341-8528-8C99D4EF1DD3}" srcId="{CEA4C8A0-7BB7-EB4E-BC96-FAF8828F3734}" destId="{A0F5FE65-A516-E14D-A000-13A73058CEA5}" srcOrd="4" destOrd="0" parTransId="{FA1D5760-842D-4145-843D-8EDDE195C2C1}" sibTransId="{4872DCA2-61B3-6E46-A88C-15488BE7D79B}"/>
    <dgm:cxn modelId="{488850FD-FC0A-394E-AEF9-D6AB397290BE}" type="presOf" srcId="{2F14A99D-148C-274C-BF24-34A6A779417E}" destId="{F3B8CCB3-E30B-BA40-B93B-9F9933FC279A}" srcOrd="0" destOrd="0" presId="urn:microsoft.com/office/officeart/2005/8/layout/cycle6"/>
    <dgm:cxn modelId="{69756F25-6988-FB41-8267-2BE0BA8BB9C5}" type="presParOf" srcId="{CF9CBB9F-64F3-8E48-A5F7-E0340D55368B}" destId="{F3B8CCB3-E30B-BA40-B93B-9F9933FC279A}" srcOrd="0" destOrd="0" presId="urn:microsoft.com/office/officeart/2005/8/layout/cycle6"/>
    <dgm:cxn modelId="{D71D9107-A47A-5B4F-BB57-B2E1C8037937}" type="presParOf" srcId="{CF9CBB9F-64F3-8E48-A5F7-E0340D55368B}" destId="{B6DDBB63-D583-EC45-A9E0-DE226FF663D3}" srcOrd="1" destOrd="0" presId="urn:microsoft.com/office/officeart/2005/8/layout/cycle6"/>
    <dgm:cxn modelId="{8A103674-A126-9748-BCDF-63A8275736FB}" type="presParOf" srcId="{CF9CBB9F-64F3-8E48-A5F7-E0340D55368B}" destId="{7B529D5E-7146-354C-81EB-033BB8E8F56C}" srcOrd="2" destOrd="0" presId="urn:microsoft.com/office/officeart/2005/8/layout/cycle6"/>
    <dgm:cxn modelId="{043CB84E-111E-8541-B946-10348AD4E1F8}" type="presParOf" srcId="{CF9CBB9F-64F3-8E48-A5F7-E0340D55368B}" destId="{68FC6F8B-6F06-1348-8ED4-22BA9E17D509}" srcOrd="3" destOrd="0" presId="urn:microsoft.com/office/officeart/2005/8/layout/cycle6"/>
    <dgm:cxn modelId="{07897DDB-5365-DB4F-A186-C57E9D83A98B}" type="presParOf" srcId="{CF9CBB9F-64F3-8E48-A5F7-E0340D55368B}" destId="{931EE5E8-E8CB-A342-BBD8-8508A8C06DC5}" srcOrd="4" destOrd="0" presId="urn:microsoft.com/office/officeart/2005/8/layout/cycle6"/>
    <dgm:cxn modelId="{9D682849-A850-1E44-9C0A-9D0EEAB418D0}" type="presParOf" srcId="{CF9CBB9F-64F3-8E48-A5F7-E0340D55368B}" destId="{BC73DD67-30A5-0548-BA40-5DEA3276A10F}" srcOrd="5" destOrd="0" presId="urn:microsoft.com/office/officeart/2005/8/layout/cycle6"/>
    <dgm:cxn modelId="{2A93D814-44CA-1E47-940E-F26674371AF0}" type="presParOf" srcId="{CF9CBB9F-64F3-8E48-A5F7-E0340D55368B}" destId="{CA403CBE-90CE-6149-AC00-5E4A22CE9B2B}" srcOrd="6" destOrd="0" presId="urn:microsoft.com/office/officeart/2005/8/layout/cycle6"/>
    <dgm:cxn modelId="{D2D7DF87-F321-A847-9395-BAACE9739461}" type="presParOf" srcId="{CF9CBB9F-64F3-8E48-A5F7-E0340D55368B}" destId="{FFC12CFD-4808-F848-9B04-C4F7A014B811}" srcOrd="7" destOrd="0" presId="urn:microsoft.com/office/officeart/2005/8/layout/cycle6"/>
    <dgm:cxn modelId="{A890CB51-09A8-3A46-8722-343164576D50}" type="presParOf" srcId="{CF9CBB9F-64F3-8E48-A5F7-E0340D55368B}" destId="{D95C4E2D-F33A-C04B-85D0-90CFB51021DA}" srcOrd="8" destOrd="0" presId="urn:microsoft.com/office/officeart/2005/8/layout/cycle6"/>
    <dgm:cxn modelId="{AB96A2B8-6285-E640-87FE-99064ABC7051}" type="presParOf" srcId="{CF9CBB9F-64F3-8E48-A5F7-E0340D55368B}" destId="{9E7D9079-171B-F84D-A5A7-62A4ADB29A7B}" srcOrd="9" destOrd="0" presId="urn:microsoft.com/office/officeart/2005/8/layout/cycle6"/>
    <dgm:cxn modelId="{89CEF901-3DC5-DF47-8C43-9757928EB9F0}" type="presParOf" srcId="{CF9CBB9F-64F3-8E48-A5F7-E0340D55368B}" destId="{AA79B6F3-4685-824A-92AF-49E962908BDD}" srcOrd="10" destOrd="0" presId="urn:microsoft.com/office/officeart/2005/8/layout/cycle6"/>
    <dgm:cxn modelId="{90D3520F-C177-6A40-B736-8242FC8CC2D0}" type="presParOf" srcId="{CF9CBB9F-64F3-8E48-A5F7-E0340D55368B}" destId="{45CDA713-9254-F549-AD4F-368F4E921E61}" srcOrd="11" destOrd="0" presId="urn:microsoft.com/office/officeart/2005/8/layout/cycle6"/>
    <dgm:cxn modelId="{1393D49E-4D64-0147-9A52-15DA16A31B05}" type="presParOf" srcId="{CF9CBB9F-64F3-8E48-A5F7-E0340D55368B}" destId="{777D7645-3977-524B-88FE-AB61358CD369}" srcOrd="12" destOrd="0" presId="urn:microsoft.com/office/officeart/2005/8/layout/cycle6"/>
    <dgm:cxn modelId="{EB6D51E0-6726-4C43-AF6E-F81BBB7D8620}" type="presParOf" srcId="{CF9CBB9F-64F3-8E48-A5F7-E0340D55368B}" destId="{82F4E526-AB71-9844-B9DB-690139AE0945}" srcOrd="13" destOrd="0" presId="urn:microsoft.com/office/officeart/2005/8/layout/cycle6"/>
    <dgm:cxn modelId="{B333D385-B5DE-244E-89B5-EEB60CE7E9F6}" type="presParOf" srcId="{CF9CBB9F-64F3-8E48-A5F7-E0340D55368B}" destId="{CE7819DA-A3DA-EB4D-85D8-BEA7D85931EB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8CCB3-E30B-BA40-B93B-9F9933FC279A}">
      <dsp:nvSpPr>
        <dsp:cNvPr id="0" name=""/>
        <dsp:cNvSpPr/>
      </dsp:nvSpPr>
      <dsp:spPr>
        <a:xfrm>
          <a:off x="4927956" y="2484"/>
          <a:ext cx="1872680" cy="1217242"/>
        </a:xfrm>
        <a:prstGeom prst="roundRect">
          <a:avLst/>
        </a:prstGeom>
        <a:solidFill>
          <a:srgbClr val="6697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>
              <a:latin typeface="Avenir Book" panose="02000503020000020003" pitchFamily="2" charset="0"/>
            </a:rPr>
            <a:t>Research</a:t>
          </a:r>
        </a:p>
      </dsp:txBody>
      <dsp:txXfrm>
        <a:off x="4987377" y="61905"/>
        <a:ext cx="1753838" cy="1098400"/>
      </dsp:txXfrm>
    </dsp:sp>
    <dsp:sp modelId="{7B529D5E-7146-354C-81EB-033BB8E8F56C}">
      <dsp:nvSpPr>
        <dsp:cNvPr id="0" name=""/>
        <dsp:cNvSpPr/>
      </dsp:nvSpPr>
      <dsp:spPr>
        <a:xfrm>
          <a:off x="3587455" y="669249"/>
          <a:ext cx="4861081" cy="4861081"/>
        </a:xfrm>
        <a:custGeom>
          <a:avLst/>
          <a:gdLst/>
          <a:ahLst/>
          <a:cxnLst/>
          <a:rect l="0" t="0" r="0" b="0"/>
          <a:pathLst>
            <a:path>
              <a:moveTo>
                <a:pt x="3225818" y="133790"/>
              </a:moveTo>
              <a:arcTo wR="2430540" hR="2430540" stAng="17345942" swAng="1876501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C6F8B-6F06-1348-8ED4-22BA9E17D509}">
      <dsp:nvSpPr>
        <dsp:cNvPr id="0" name=""/>
        <dsp:cNvSpPr/>
      </dsp:nvSpPr>
      <dsp:spPr>
        <a:xfrm>
          <a:off x="7288322" y="1559970"/>
          <a:ext cx="1872680" cy="1217242"/>
        </a:xfrm>
        <a:prstGeom prst="roundRect">
          <a:avLst/>
        </a:prstGeom>
        <a:solidFill>
          <a:srgbClr val="39509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>
              <a:latin typeface="Avenir Book" panose="02000503020000020003" pitchFamily="2" charset="0"/>
            </a:rPr>
            <a:t>Data Access</a:t>
          </a:r>
        </a:p>
      </dsp:txBody>
      <dsp:txXfrm>
        <a:off x="7347743" y="1619391"/>
        <a:ext cx="1753838" cy="1098400"/>
      </dsp:txXfrm>
    </dsp:sp>
    <dsp:sp modelId="{BC73DD67-30A5-0548-BA40-5DEA3276A10F}">
      <dsp:nvSpPr>
        <dsp:cNvPr id="0" name=""/>
        <dsp:cNvSpPr/>
      </dsp:nvSpPr>
      <dsp:spPr>
        <a:xfrm>
          <a:off x="3508577" y="459882"/>
          <a:ext cx="4861081" cy="4861081"/>
        </a:xfrm>
        <a:custGeom>
          <a:avLst/>
          <a:gdLst/>
          <a:ahLst/>
          <a:cxnLst/>
          <a:rect l="0" t="0" r="0" b="0"/>
          <a:pathLst>
            <a:path>
              <a:moveTo>
                <a:pt x="4859076" y="2331833"/>
              </a:moveTo>
              <a:arcTo wR="2430540" hR="2430540" stAng="21460350" swAng="2043817"/>
            </a:path>
          </a:pathLst>
        </a:custGeom>
        <a:noFill/>
        <a:ln w="6350" cap="flat" cmpd="sng" algn="ctr">
          <a:solidFill>
            <a:schemeClr val="accent2">
              <a:hueOff val="685472"/>
              <a:satOff val="-7591"/>
              <a:lumOff val="-27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403CBE-90CE-6149-AC00-5E4A22CE9B2B}">
      <dsp:nvSpPr>
        <dsp:cNvPr id="0" name=""/>
        <dsp:cNvSpPr/>
      </dsp:nvSpPr>
      <dsp:spPr>
        <a:xfrm>
          <a:off x="6600547" y="4181228"/>
          <a:ext cx="1872680" cy="1217242"/>
        </a:xfrm>
        <a:prstGeom prst="roundRect">
          <a:avLst/>
        </a:prstGeom>
        <a:solidFill>
          <a:srgbClr val="486AE3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err="1">
              <a:latin typeface="Avenir Book" panose="02000503020000020003" pitchFamily="2" charset="0"/>
            </a:rPr>
            <a:t>Educational</a:t>
          </a:r>
          <a:r>
            <a:rPr lang="sv-SE" sz="2100" kern="1200">
              <a:latin typeface="Avenir Book" panose="02000503020000020003" pitchFamily="2" charset="0"/>
            </a:rPr>
            <a:t> Material</a:t>
          </a:r>
        </a:p>
      </dsp:txBody>
      <dsp:txXfrm>
        <a:off x="6659968" y="4240649"/>
        <a:ext cx="1753838" cy="1098400"/>
      </dsp:txXfrm>
    </dsp:sp>
    <dsp:sp modelId="{D95C4E2D-F33A-C04B-85D0-90CFB51021DA}">
      <dsp:nvSpPr>
        <dsp:cNvPr id="0" name=""/>
        <dsp:cNvSpPr/>
      </dsp:nvSpPr>
      <dsp:spPr>
        <a:xfrm>
          <a:off x="3422463" y="603093"/>
          <a:ext cx="4861081" cy="4861081"/>
        </a:xfrm>
        <a:custGeom>
          <a:avLst/>
          <a:gdLst/>
          <a:ahLst/>
          <a:cxnLst/>
          <a:rect l="0" t="0" r="0" b="0"/>
          <a:pathLst>
            <a:path>
              <a:moveTo>
                <a:pt x="3163710" y="4747864"/>
              </a:moveTo>
              <a:arcTo wR="2430540" hR="2430540" stAng="4346600" swAng="2127637"/>
            </a:path>
          </a:pathLst>
        </a:custGeom>
        <a:noFill/>
        <a:ln w="6350" cap="flat" cmpd="sng" algn="ctr">
          <a:solidFill>
            <a:schemeClr val="accent2">
              <a:hueOff val="1370944"/>
              <a:satOff val="-15182"/>
              <a:lumOff val="-5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7D9079-171B-F84D-A5A7-62A4ADB29A7B}">
      <dsp:nvSpPr>
        <dsp:cNvPr id="0" name=""/>
        <dsp:cNvSpPr/>
      </dsp:nvSpPr>
      <dsp:spPr>
        <a:xfrm>
          <a:off x="3218775" y="4155416"/>
          <a:ext cx="1872680" cy="1217242"/>
        </a:xfrm>
        <a:prstGeom prst="roundRect">
          <a:avLst/>
        </a:prstGeom>
        <a:solidFill>
          <a:srgbClr val="92CCF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 err="1">
              <a:latin typeface="Avenir Book" panose="02000503020000020003" pitchFamily="2" charset="0"/>
            </a:rPr>
            <a:t>Scholarly</a:t>
          </a:r>
          <a:r>
            <a:rPr lang="sv-SE" sz="2100" kern="1200">
              <a:latin typeface="Avenir Book" panose="02000503020000020003" pitchFamily="2" charset="0"/>
            </a:rPr>
            <a:t> </a:t>
          </a:r>
          <a:r>
            <a:rPr lang="sv-SE" sz="2100" kern="1200" err="1">
              <a:latin typeface="Avenir Book" panose="02000503020000020003" pitchFamily="2" charset="0"/>
            </a:rPr>
            <a:t>Network</a:t>
          </a:r>
          <a:endParaRPr lang="sv-SE" sz="2100" kern="1200">
            <a:latin typeface="Avenir Book" panose="02000503020000020003" pitchFamily="2" charset="0"/>
          </a:endParaRPr>
        </a:p>
      </dsp:txBody>
      <dsp:txXfrm>
        <a:off x="3278196" y="4214837"/>
        <a:ext cx="1753838" cy="1098400"/>
      </dsp:txXfrm>
    </dsp:sp>
    <dsp:sp modelId="{45CDA713-9254-F549-AD4F-368F4E921E61}">
      <dsp:nvSpPr>
        <dsp:cNvPr id="0" name=""/>
        <dsp:cNvSpPr/>
      </dsp:nvSpPr>
      <dsp:spPr>
        <a:xfrm>
          <a:off x="3434206" y="603209"/>
          <a:ext cx="4861081" cy="4861081"/>
        </a:xfrm>
        <a:custGeom>
          <a:avLst/>
          <a:gdLst/>
          <a:ahLst/>
          <a:cxnLst/>
          <a:rect l="0" t="0" r="0" b="0"/>
          <a:pathLst>
            <a:path>
              <a:moveTo>
                <a:pt x="268395" y="3540791"/>
              </a:moveTo>
              <a:arcTo wR="2430540" hR="2430540" stAng="9169183" swAng="1803060"/>
            </a:path>
          </a:pathLst>
        </a:custGeom>
        <a:noFill/>
        <a:ln w="6350" cap="flat" cmpd="sng" algn="ctr">
          <a:solidFill>
            <a:schemeClr val="accent2">
              <a:hueOff val="2056416"/>
              <a:satOff val="-22773"/>
              <a:lumOff val="-83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7D7645-3977-524B-88FE-AB61358CD369}">
      <dsp:nvSpPr>
        <dsp:cNvPr id="0" name=""/>
        <dsp:cNvSpPr/>
      </dsp:nvSpPr>
      <dsp:spPr>
        <a:xfrm>
          <a:off x="2616374" y="1681947"/>
          <a:ext cx="1872680" cy="1217242"/>
        </a:xfrm>
        <a:prstGeom prst="roundRect">
          <a:avLst/>
        </a:prstGeom>
        <a:solidFill>
          <a:srgbClr val="1822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100" kern="1200">
              <a:latin typeface="Avenir Book" panose="02000503020000020003" pitchFamily="2" charset="0"/>
            </a:rPr>
            <a:t>Policy </a:t>
          </a:r>
          <a:r>
            <a:rPr lang="sv-SE" sz="2100" kern="1200" err="1">
              <a:latin typeface="Avenir Book" panose="02000503020000020003" pitchFamily="2" charset="0"/>
            </a:rPr>
            <a:t>Engagement</a:t>
          </a:r>
          <a:endParaRPr lang="sv-SE" sz="2100" kern="1200">
            <a:latin typeface="Avenir Book" panose="02000503020000020003" pitchFamily="2" charset="0"/>
          </a:endParaRPr>
        </a:p>
      </dsp:txBody>
      <dsp:txXfrm>
        <a:off x="2675795" y="1741368"/>
        <a:ext cx="1753838" cy="1098400"/>
      </dsp:txXfrm>
    </dsp:sp>
    <dsp:sp modelId="{CE7819DA-A3DA-EB4D-85D8-BEA7D85931EB}">
      <dsp:nvSpPr>
        <dsp:cNvPr id="0" name=""/>
        <dsp:cNvSpPr/>
      </dsp:nvSpPr>
      <dsp:spPr>
        <a:xfrm>
          <a:off x="3433756" y="611105"/>
          <a:ext cx="4861081" cy="4861081"/>
        </a:xfrm>
        <a:custGeom>
          <a:avLst/>
          <a:gdLst/>
          <a:ahLst/>
          <a:cxnLst/>
          <a:rect l="0" t="0" r="0" b="0"/>
          <a:pathLst>
            <a:path>
              <a:moveTo>
                <a:pt x="423738" y="1059310"/>
              </a:moveTo>
              <a:arcTo wR="2430540" hR="2430540" stAng="12860668" swAng="1960101"/>
            </a:path>
          </a:pathLst>
        </a:custGeom>
        <a:noFill/>
        <a:ln w="6350" cap="flat" cmpd="sng" algn="ctr">
          <a:solidFill>
            <a:schemeClr val="accent2">
              <a:hueOff val="2741888"/>
              <a:satOff val="-30364"/>
              <a:lumOff val="-1117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40E66C-9AB7-5248-AE45-49374074B7F2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D34D9-A879-294C-82BE-5BF1366D53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83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D34D9-A879-294C-82BE-5BF1366D535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091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D34D9-A879-294C-82BE-5BF1366D535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586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D34D9-A879-294C-82BE-5BF1366D5359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0028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D34D9-A879-294C-82BE-5BF1366D5359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62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D34D9-A879-294C-82BE-5BF1366D5359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432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14131B-5C6A-7510-969C-1292BE877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DBA6142-A1C2-F2CA-4759-2447E3E33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8E78FAA-11AE-7B1C-F423-3C98C686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2B3D06C-54A8-950D-7C9B-37A57DCC2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67ED40-DB20-39B2-248A-65AA12BC1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6861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9DD3294-90D1-341F-2939-60DEEE8C7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20EC340-630A-6326-5F62-BECFD243E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824B3F-AEB7-D7DD-BED8-6B1ED9A6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243F091-BFE5-B223-EACC-FE0D778E3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1CDFE8-A859-B5B7-D5CF-F237F40D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488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08C2AA7-6B34-E2E3-E176-1CEAD130C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D453FFD-21A1-4F1C-F8D3-7E49417C7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09FCE3-3F0A-752D-6067-34268B39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C32EF4-24E5-F1BC-A0E5-DD6EB143E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036437-AABA-585D-654A-28159CDCF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3326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92610C-C034-7D01-44C7-04CF61BFA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0E370F2-27B2-D33F-16C0-3203754A6D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D3571F-1B5B-DEA3-4E41-DA750E5F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B8EB17-9E07-81A6-82F1-78C52D5B2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457803-B9EC-924C-79F9-EA636582E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9360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D8653F-5F90-BB20-267B-CF35D828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EA758B5-DFE8-4C35-50C3-4F663A0DB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7E25726-FA44-C018-6E11-EB3AAB05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97BE9F8-6F9C-5919-B4AA-540308A6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28BAD06-1BCB-A3BF-8662-B2DC2911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492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7BEF48-0F31-D90C-BA2C-207D19B7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4A3CB1-85A1-7500-215C-7103D42CF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665DCEC-0661-7F06-F16C-85627A636B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86D5DF6-908C-19D9-6F60-064A54427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02100DA-1528-341C-95D6-34FAB4A9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EAB0AB2-6D68-1D97-7A8B-9F099422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6002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3B4842-EE64-4090-D722-26349CA09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858383-601D-305A-5486-9D756D86B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52107794-3C40-A07D-CEC0-2FF2CA27E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654FEB6-F2C9-13B6-87D2-F84FEDD5EA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DE02B26-47C0-4029-65E9-D981F8280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BD1158A-9E3F-C7F0-2429-54F73000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48242FA-864C-1E8E-D0FA-852D842B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83C08128-1B8F-12AE-1708-0DC55CD83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28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283015-6C4E-C4AF-5E4E-16D892FF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1C66D5-25F4-8C09-AC62-508A3E2DE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D525A4C-6562-24BD-4E86-FE07B579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444BBA2-7A67-B078-EFF7-C89641CD6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294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CC35452-3D46-BE4E-C1C1-7906C74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9D6D707-79A1-2BA1-51E6-ABD2783B2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8C7C766-FA0B-FA25-351A-E2CD705F8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216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A5A8E1-F62B-CA62-2C9B-18A512586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A563C7F-B068-F927-2851-CDB9B7A02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A7F5636-2F9B-7692-7261-1EF7E8EB6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88DA3B-BBFD-1D24-C2BC-DD6EA611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41BE6AC-0922-B77A-56E3-F36630F74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428632C-6969-DFE3-E82E-816E2BAD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72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7B45CE5-F398-7197-DBD9-5307416B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0323CF7-756B-1112-F05E-239373F3DE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B1F13F3-79B2-63B3-6114-63F1A17B0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61570F1-8A7F-4FED-990F-2A92CA27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376DE5-DD02-51A1-D7F7-8A69F122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F366A68-8EDD-E9EA-9DDC-0DEE989DF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368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AC9F81F-2F89-EEDF-5104-F4DEB28D2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B16CF2-5D87-E96D-7275-AD83541C9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F538B4-FE92-AF64-E768-9CD2B9707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CDE58-F6F1-6241-B2FD-0397FF7C0A23}" type="datetimeFigureOut">
              <a:rPr lang="sv-SE" smtClean="0"/>
              <a:t>2024-04-04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815F28F-2721-F309-476B-2FAB76D23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A02A1CF-3D07-03E4-3DA9-FB43627E0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ADCDB-797A-6447-B9A0-A660AC70E40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151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hyperlink" Target="https://doi.org/10.1111/ajps.12788" TargetMode="Externa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andsfigur 10">
            <a:extLst>
              <a:ext uri="{FF2B5EF4-FFF2-40B4-BE49-F238E27FC236}">
                <a16:creationId xmlns:a16="http://schemas.microsoft.com/office/drawing/2014/main" id="{E5186116-8EBF-B413-7BC8-A4EF56CE75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5369012" y="5372186"/>
                </a:moveTo>
                <a:lnTo>
                  <a:pt x="5406722" y="5372186"/>
                </a:lnTo>
                <a:lnTo>
                  <a:pt x="5406722" y="5404799"/>
                </a:lnTo>
                <a:cubicBezTo>
                  <a:pt x="5406722" y="5420427"/>
                  <a:pt x="5403494" y="5434016"/>
                  <a:pt x="5397039" y="5445566"/>
                </a:cubicBezTo>
                <a:cubicBezTo>
                  <a:pt x="5390585" y="5457117"/>
                  <a:pt x="5381921" y="5466629"/>
                  <a:pt x="5371050" y="5474103"/>
                </a:cubicBezTo>
                <a:cubicBezTo>
                  <a:pt x="5360179" y="5481577"/>
                  <a:pt x="5347779" y="5487353"/>
                  <a:pt x="5333851" y="5491429"/>
                </a:cubicBezTo>
                <a:cubicBezTo>
                  <a:pt x="5319921" y="5495506"/>
                  <a:pt x="5305483" y="5497544"/>
                  <a:pt x="5290536" y="5497544"/>
                </a:cubicBezTo>
                <a:cubicBezTo>
                  <a:pt x="5273549" y="5497544"/>
                  <a:pt x="5257242" y="5493128"/>
                  <a:pt x="5241615" y="5484295"/>
                </a:cubicBezTo>
                <a:cubicBezTo>
                  <a:pt x="5225988" y="5475462"/>
                  <a:pt x="5218174" y="5461873"/>
                  <a:pt x="5218174" y="5443528"/>
                </a:cubicBezTo>
                <a:cubicBezTo>
                  <a:pt x="5218174" y="5426542"/>
                  <a:pt x="5223780" y="5413293"/>
                  <a:pt x="5234991" y="5403780"/>
                </a:cubicBezTo>
                <a:cubicBezTo>
                  <a:pt x="5246202" y="5394268"/>
                  <a:pt x="5259790" y="5387134"/>
                  <a:pt x="5275758" y="5382378"/>
                </a:cubicBezTo>
                <a:cubicBezTo>
                  <a:pt x="5291725" y="5377622"/>
                  <a:pt x="5308371" y="5374734"/>
                  <a:pt x="5325697" y="5373715"/>
                </a:cubicBezTo>
                <a:cubicBezTo>
                  <a:pt x="5343024" y="5372695"/>
                  <a:pt x="5357461" y="5372186"/>
                  <a:pt x="5369012" y="5372186"/>
                </a:cubicBezTo>
                <a:close/>
                <a:moveTo>
                  <a:pt x="7038630" y="5216252"/>
                </a:moveTo>
                <a:cubicBezTo>
                  <a:pt x="7077359" y="5216252"/>
                  <a:pt x="7107425" y="5227803"/>
                  <a:pt x="7128827" y="5250904"/>
                </a:cubicBezTo>
                <a:cubicBezTo>
                  <a:pt x="7150229" y="5274005"/>
                  <a:pt x="7160931" y="5304241"/>
                  <a:pt x="7160931" y="5341611"/>
                </a:cubicBezTo>
                <a:cubicBezTo>
                  <a:pt x="7160931" y="5378980"/>
                  <a:pt x="7150229" y="5409216"/>
                  <a:pt x="7128827" y="5432317"/>
                </a:cubicBezTo>
                <a:cubicBezTo>
                  <a:pt x="7107425" y="5455419"/>
                  <a:pt x="7077359" y="5466969"/>
                  <a:pt x="7038630" y="5466969"/>
                </a:cubicBezTo>
                <a:cubicBezTo>
                  <a:pt x="6999901" y="5466969"/>
                  <a:pt x="6969836" y="5455419"/>
                  <a:pt x="6948433" y="5432317"/>
                </a:cubicBezTo>
                <a:cubicBezTo>
                  <a:pt x="6927031" y="5409216"/>
                  <a:pt x="6916329" y="5378980"/>
                  <a:pt x="6916329" y="5341611"/>
                </a:cubicBezTo>
                <a:cubicBezTo>
                  <a:pt x="6916329" y="5304241"/>
                  <a:pt x="6927031" y="5274005"/>
                  <a:pt x="6948433" y="5250904"/>
                </a:cubicBezTo>
                <a:cubicBezTo>
                  <a:pt x="6969836" y="5227803"/>
                  <a:pt x="6999901" y="5216252"/>
                  <a:pt x="7038630" y="5216252"/>
                </a:cubicBezTo>
                <a:close/>
                <a:moveTo>
                  <a:pt x="4734914" y="5216252"/>
                </a:moveTo>
                <a:cubicBezTo>
                  <a:pt x="4773642" y="5216252"/>
                  <a:pt x="4803708" y="5227803"/>
                  <a:pt x="4825111" y="5250904"/>
                </a:cubicBezTo>
                <a:cubicBezTo>
                  <a:pt x="4846513" y="5274005"/>
                  <a:pt x="4857215" y="5304241"/>
                  <a:pt x="4857215" y="5341611"/>
                </a:cubicBezTo>
                <a:cubicBezTo>
                  <a:pt x="4857215" y="5378980"/>
                  <a:pt x="4846513" y="5409216"/>
                  <a:pt x="4825111" y="5432317"/>
                </a:cubicBezTo>
                <a:cubicBezTo>
                  <a:pt x="4803708" y="5455419"/>
                  <a:pt x="4773642" y="5466969"/>
                  <a:pt x="4734914" y="5466969"/>
                </a:cubicBezTo>
                <a:cubicBezTo>
                  <a:pt x="4696185" y="5466969"/>
                  <a:pt x="4666120" y="5455419"/>
                  <a:pt x="4644717" y="5432317"/>
                </a:cubicBezTo>
                <a:cubicBezTo>
                  <a:pt x="4623314" y="5409216"/>
                  <a:pt x="4612613" y="5378980"/>
                  <a:pt x="4612614" y="5341611"/>
                </a:cubicBezTo>
                <a:cubicBezTo>
                  <a:pt x="4612613" y="5304241"/>
                  <a:pt x="4623314" y="5274005"/>
                  <a:pt x="4644717" y="5250904"/>
                </a:cubicBezTo>
                <a:cubicBezTo>
                  <a:pt x="4666120" y="5227803"/>
                  <a:pt x="4696185" y="5216252"/>
                  <a:pt x="4734914" y="5216252"/>
                </a:cubicBezTo>
                <a:close/>
                <a:moveTo>
                  <a:pt x="4095406" y="5216252"/>
                </a:moveTo>
                <a:cubicBezTo>
                  <a:pt x="4134134" y="5216252"/>
                  <a:pt x="4164200" y="5227803"/>
                  <a:pt x="4185603" y="5250904"/>
                </a:cubicBezTo>
                <a:cubicBezTo>
                  <a:pt x="4207005" y="5274005"/>
                  <a:pt x="4217707" y="5304241"/>
                  <a:pt x="4217707" y="5341611"/>
                </a:cubicBezTo>
                <a:cubicBezTo>
                  <a:pt x="4217707" y="5378980"/>
                  <a:pt x="4207005" y="5409216"/>
                  <a:pt x="4185603" y="5432317"/>
                </a:cubicBezTo>
                <a:cubicBezTo>
                  <a:pt x="4164200" y="5455419"/>
                  <a:pt x="4134134" y="5466969"/>
                  <a:pt x="4095406" y="5466969"/>
                </a:cubicBezTo>
                <a:cubicBezTo>
                  <a:pt x="4056677" y="5466969"/>
                  <a:pt x="4026612" y="5455419"/>
                  <a:pt x="4005209" y="5432317"/>
                </a:cubicBezTo>
                <a:cubicBezTo>
                  <a:pt x="3983806" y="5409216"/>
                  <a:pt x="3973105" y="5378980"/>
                  <a:pt x="3973105" y="5341611"/>
                </a:cubicBezTo>
                <a:cubicBezTo>
                  <a:pt x="3973105" y="5304241"/>
                  <a:pt x="3983806" y="5274005"/>
                  <a:pt x="4005209" y="5250904"/>
                </a:cubicBezTo>
                <a:cubicBezTo>
                  <a:pt x="4026612" y="5227803"/>
                  <a:pt x="4056677" y="5216252"/>
                  <a:pt x="4095406" y="5216252"/>
                </a:cubicBezTo>
                <a:close/>
                <a:moveTo>
                  <a:pt x="2150620" y="5191792"/>
                </a:moveTo>
                <a:cubicBezTo>
                  <a:pt x="2178477" y="5191792"/>
                  <a:pt x="2201239" y="5200965"/>
                  <a:pt x="2218905" y="5219310"/>
                </a:cubicBezTo>
                <a:cubicBezTo>
                  <a:pt x="2236571" y="5237655"/>
                  <a:pt x="2245063" y="5259737"/>
                  <a:pt x="2244384" y="5285556"/>
                </a:cubicBezTo>
                <a:lnTo>
                  <a:pt x="2042587" y="5285556"/>
                </a:lnTo>
                <a:cubicBezTo>
                  <a:pt x="2043267" y="5273326"/>
                  <a:pt x="2046154" y="5261605"/>
                  <a:pt x="2051251" y="5250395"/>
                </a:cubicBezTo>
                <a:cubicBezTo>
                  <a:pt x="2056346" y="5239184"/>
                  <a:pt x="2063481" y="5229332"/>
                  <a:pt x="2072653" y="5220838"/>
                </a:cubicBezTo>
                <a:cubicBezTo>
                  <a:pt x="2081826" y="5212345"/>
                  <a:pt x="2092867" y="5205381"/>
                  <a:pt x="2105777" y="5199945"/>
                </a:cubicBezTo>
                <a:cubicBezTo>
                  <a:pt x="2118686" y="5194510"/>
                  <a:pt x="2133634" y="5191792"/>
                  <a:pt x="2150620" y="5191792"/>
                </a:cubicBezTo>
                <a:close/>
                <a:moveTo>
                  <a:pt x="7400923" y="5093951"/>
                </a:moveTo>
                <a:lnTo>
                  <a:pt x="7400923" y="5367090"/>
                </a:lnTo>
                <a:cubicBezTo>
                  <a:pt x="7400923" y="5400383"/>
                  <a:pt x="7403131" y="5431298"/>
                  <a:pt x="7407548" y="5459835"/>
                </a:cubicBezTo>
                <a:cubicBezTo>
                  <a:pt x="7411964" y="5488372"/>
                  <a:pt x="7420797" y="5513172"/>
                  <a:pt x="7434046" y="5534235"/>
                </a:cubicBezTo>
                <a:cubicBezTo>
                  <a:pt x="7447296" y="5555298"/>
                  <a:pt x="7465980" y="5571774"/>
                  <a:pt x="7490101" y="5583665"/>
                </a:cubicBezTo>
                <a:cubicBezTo>
                  <a:pt x="7514221" y="5595555"/>
                  <a:pt x="7545645" y="5601500"/>
                  <a:pt x="7584374" y="5601500"/>
                </a:cubicBezTo>
                <a:cubicBezTo>
                  <a:pt x="7602719" y="5601500"/>
                  <a:pt x="7619705" y="5599122"/>
                  <a:pt x="7635334" y="5594366"/>
                </a:cubicBezTo>
                <a:cubicBezTo>
                  <a:pt x="7650961" y="5589610"/>
                  <a:pt x="7664889" y="5583495"/>
                  <a:pt x="7677119" y="5576021"/>
                </a:cubicBezTo>
                <a:cubicBezTo>
                  <a:pt x="7689349" y="5568547"/>
                  <a:pt x="7699711" y="5560054"/>
                  <a:pt x="7708204" y="5550541"/>
                </a:cubicBezTo>
                <a:cubicBezTo>
                  <a:pt x="7716697" y="5541029"/>
                  <a:pt x="7723662" y="5531517"/>
                  <a:pt x="7729098" y="5522005"/>
                </a:cubicBezTo>
                <a:lnTo>
                  <a:pt x="7731136" y="5522005"/>
                </a:lnTo>
                <a:lnTo>
                  <a:pt x="7731136" y="5589270"/>
                </a:lnTo>
                <a:lnTo>
                  <a:pt x="7877897" y="5589270"/>
                </a:lnTo>
                <a:lnTo>
                  <a:pt x="7877897" y="5093951"/>
                </a:lnTo>
                <a:lnTo>
                  <a:pt x="7725021" y="5093951"/>
                </a:lnTo>
                <a:lnTo>
                  <a:pt x="7725021" y="5340592"/>
                </a:lnTo>
                <a:cubicBezTo>
                  <a:pt x="7725021" y="5356898"/>
                  <a:pt x="7724001" y="5372526"/>
                  <a:pt x="7721963" y="5387474"/>
                </a:cubicBezTo>
                <a:cubicBezTo>
                  <a:pt x="7719924" y="5402421"/>
                  <a:pt x="7715678" y="5415841"/>
                  <a:pt x="7709223" y="5427731"/>
                </a:cubicBezTo>
                <a:cubicBezTo>
                  <a:pt x="7702768" y="5439621"/>
                  <a:pt x="7693427" y="5449134"/>
                  <a:pt x="7681196" y="5456268"/>
                </a:cubicBezTo>
                <a:cubicBezTo>
                  <a:pt x="7668966" y="5463402"/>
                  <a:pt x="7652999" y="5466969"/>
                  <a:pt x="7633295" y="5466969"/>
                </a:cubicBezTo>
                <a:cubicBezTo>
                  <a:pt x="7613591" y="5466969"/>
                  <a:pt x="7598473" y="5462892"/>
                  <a:pt x="7587942" y="5454739"/>
                </a:cubicBezTo>
                <a:cubicBezTo>
                  <a:pt x="7577410" y="5446586"/>
                  <a:pt x="7569596" y="5436054"/>
                  <a:pt x="7564501" y="5423145"/>
                </a:cubicBezTo>
                <a:cubicBezTo>
                  <a:pt x="7559405" y="5410235"/>
                  <a:pt x="7556347" y="5396137"/>
                  <a:pt x="7555328" y="5380849"/>
                </a:cubicBezTo>
                <a:cubicBezTo>
                  <a:pt x="7554308" y="5365561"/>
                  <a:pt x="7553799" y="5350783"/>
                  <a:pt x="7553800" y="5336515"/>
                </a:cubicBezTo>
                <a:lnTo>
                  <a:pt x="7553800" y="5093951"/>
                </a:lnTo>
                <a:close/>
                <a:moveTo>
                  <a:pt x="7038630" y="5081721"/>
                </a:moveTo>
                <a:cubicBezTo>
                  <a:pt x="7000581" y="5081721"/>
                  <a:pt x="6964740" y="5087836"/>
                  <a:pt x="6931107" y="5100066"/>
                </a:cubicBezTo>
                <a:cubicBezTo>
                  <a:pt x="6897475" y="5112296"/>
                  <a:pt x="6868258" y="5129792"/>
                  <a:pt x="6843458" y="5152554"/>
                </a:cubicBezTo>
                <a:cubicBezTo>
                  <a:pt x="6818658" y="5175315"/>
                  <a:pt x="6799124" y="5202663"/>
                  <a:pt x="6784856" y="5234597"/>
                </a:cubicBezTo>
                <a:cubicBezTo>
                  <a:pt x="6770588" y="5266531"/>
                  <a:pt x="6763453" y="5302203"/>
                  <a:pt x="6763453" y="5341611"/>
                </a:cubicBezTo>
                <a:cubicBezTo>
                  <a:pt x="6763453" y="5381019"/>
                  <a:pt x="6770588" y="5416690"/>
                  <a:pt x="6784856" y="5448624"/>
                </a:cubicBezTo>
                <a:cubicBezTo>
                  <a:pt x="6799124" y="5480558"/>
                  <a:pt x="6818658" y="5507906"/>
                  <a:pt x="6843458" y="5530668"/>
                </a:cubicBezTo>
                <a:cubicBezTo>
                  <a:pt x="6868258" y="5553429"/>
                  <a:pt x="6897475" y="5570925"/>
                  <a:pt x="6931107" y="5583155"/>
                </a:cubicBezTo>
                <a:cubicBezTo>
                  <a:pt x="6964740" y="5595385"/>
                  <a:pt x="7000581" y="5601500"/>
                  <a:pt x="7038630" y="5601500"/>
                </a:cubicBezTo>
                <a:cubicBezTo>
                  <a:pt x="7076679" y="5601500"/>
                  <a:pt x="7112521" y="5595385"/>
                  <a:pt x="7146154" y="5583155"/>
                </a:cubicBezTo>
                <a:cubicBezTo>
                  <a:pt x="7179786" y="5570925"/>
                  <a:pt x="7209002" y="5553429"/>
                  <a:pt x="7233802" y="5530668"/>
                </a:cubicBezTo>
                <a:cubicBezTo>
                  <a:pt x="7258602" y="5507906"/>
                  <a:pt x="7278136" y="5480558"/>
                  <a:pt x="7292405" y="5448624"/>
                </a:cubicBezTo>
                <a:cubicBezTo>
                  <a:pt x="7306673" y="5416690"/>
                  <a:pt x="7313807" y="5381019"/>
                  <a:pt x="7313807" y="5341611"/>
                </a:cubicBezTo>
                <a:cubicBezTo>
                  <a:pt x="7313807" y="5302203"/>
                  <a:pt x="7306673" y="5266531"/>
                  <a:pt x="7292405" y="5234597"/>
                </a:cubicBezTo>
                <a:cubicBezTo>
                  <a:pt x="7278136" y="5202663"/>
                  <a:pt x="7258602" y="5175315"/>
                  <a:pt x="7233802" y="5152554"/>
                </a:cubicBezTo>
                <a:cubicBezTo>
                  <a:pt x="7209002" y="5129792"/>
                  <a:pt x="7179786" y="5112296"/>
                  <a:pt x="7146154" y="5100066"/>
                </a:cubicBezTo>
                <a:cubicBezTo>
                  <a:pt x="7112521" y="5087836"/>
                  <a:pt x="7076679" y="5081721"/>
                  <a:pt x="7038630" y="5081721"/>
                </a:cubicBezTo>
                <a:close/>
                <a:moveTo>
                  <a:pt x="5321111" y="5081721"/>
                </a:moveTo>
                <a:cubicBezTo>
                  <a:pt x="5280344" y="5081721"/>
                  <a:pt x="5240936" y="5088346"/>
                  <a:pt x="5202886" y="5101595"/>
                </a:cubicBezTo>
                <a:cubicBezTo>
                  <a:pt x="5164837" y="5114844"/>
                  <a:pt x="5131544" y="5134718"/>
                  <a:pt x="5103007" y="5161217"/>
                </a:cubicBezTo>
                <a:lnTo>
                  <a:pt x="5184541" y="5244789"/>
                </a:lnTo>
                <a:cubicBezTo>
                  <a:pt x="5200848" y="5226444"/>
                  <a:pt x="5219363" y="5212006"/>
                  <a:pt x="5240086" y="5201474"/>
                </a:cubicBezTo>
                <a:cubicBezTo>
                  <a:pt x="5260809" y="5190943"/>
                  <a:pt x="5283741" y="5185677"/>
                  <a:pt x="5308881" y="5185677"/>
                </a:cubicBezTo>
                <a:cubicBezTo>
                  <a:pt x="5335379" y="5185677"/>
                  <a:pt x="5358311" y="5193660"/>
                  <a:pt x="5377675" y="5209628"/>
                </a:cubicBezTo>
                <a:cubicBezTo>
                  <a:pt x="5397039" y="5225595"/>
                  <a:pt x="5406722" y="5247167"/>
                  <a:pt x="5406722" y="5274345"/>
                </a:cubicBezTo>
                <a:cubicBezTo>
                  <a:pt x="5385658" y="5274345"/>
                  <a:pt x="5362727" y="5274685"/>
                  <a:pt x="5337928" y="5275364"/>
                </a:cubicBezTo>
                <a:cubicBezTo>
                  <a:pt x="5313127" y="5276044"/>
                  <a:pt x="5288327" y="5278082"/>
                  <a:pt x="5263527" y="5281479"/>
                </a:cubicBezTo>
                <a:cubicBezTo>
                  <a:pt x="5238727" y="5284877"/>
                  <a:pt x="5214777" y="5290142"/>
                  <a:pt x="5191676" y="5297277"/>
                </a:cubicBezTo>
                <a:cubicBezTo>
                  <a:pt x="5168574" y="5304411"/>
                  <a:pt x="5148021" y="5314433"/>
                  <a:pt x="5130016" y="5327342"/>
                </a:cubicBezTo>
                <a:cubicBezTo>
                  <a:pt x="5112010" y="5340252"/>
                  <a:pt x="5097741" y="5356559"/>
                  <a:pt x="5087210" y="5376263"/>
                </a:cubicBezTo>
                <a:cubicBezTo>
                  <a:pt x="5076678" y="5395967"/>
                  <a:pt x="5071413" y="5420087"/>
                  <a:pt x="5071413" y="5448624"/>
                </a:cubicBezTo>
                <a:cubicBezTo>
                  <a:pt x="5071413" y="5473764"/>
                  <a:pt x="5076169" y="5495846"/>
                  <a:pt x="5085681" y="5514870"/>
                </a:cubicBezTo>
                <a:cubicBezTo>
                  <a:pt x="5095193" y="5533895"/>
                  <a:pt x="5108103" y="5549862"/>
                  <a:pt x="5124410" y="5562772"/>
                </a:cubicBezTo>
                <a:cubicBezTo>
                  <a:pt x="5140717" y="5575681"/>
                  <a:pt x="5159572" y="5585363"/>
                  <a:pt x="5180974" y="5591818"/>
                </a:cubicBezTo>
                <a:cubicBezTo>
                  <a:pt x="5202377" y="5598273"/>
                  <a:pt x="5224629" y="5601500"/>
                  <a:pt x="5247730" y="5601500"/>
                </a:cubicBezTo>
                <a:cubicBezTo>
                  <a:pt x="5278985" y="5601500"/>
                  <a:pt x="5308710" y="5595725"/>
                  <a:pt x="5336909" y="5584174"/>
                </a:cubicBezTo>
                <a:cubicBezTo>
                  <a:pt x="5365105" y="5572624"/>
                  <a:pt x="5387697" y="5553599"/>
                  <a:pt x="5404683" y="5527100"/>
                </a:cubicBezTo>
                <a:lnTo>
                  <a:pt x="5406722" y="5527100"/>
                </a:lnTo>
                <a:lnTo>
                  <a:pt x="5406722" y="5589270"/>
                </a:lnTo>
                <a:lnTo>
                  <a:pt x="5547368" y="5589270"/>
                </a:lnTo>
                <a:lnTo>
                  <a:pt x="5547368" y="5337534"/>
                </a:lnTo>
                <a:cubicBezTo>
                  <a:pt x="5547368" y="5296088"/>
                  <a:pt x="5543970" y="5259567"/>
                  <a:pt x="5537176" y="5227973"/>
                </a:cubicBezTo>
                <a:cubicBezTo>
                  <a:pt x="5530381" y="5196378"/>
                  <a:pt x="5518321" y="5169710"/>
                  <a:pt x="5500996" y="5147968"/>
                </a:cubicBezTo>
                <a:cubicBezTo>
                  <a:pt x="5483669" y="5126225"/>
                  <a:pt x="5460568" y="5109748"/>
                  <a:pt x="5431691" y="5098538"/>
                </a:cubicBezTo>
                <a:cubicBezTo>
                  <a:pt x="5402815" y="5087327"/>
                  <a:pt x="5365955" y="5081721"/>
                  <a:pt x="5321111" y="5081721"/>
                </a:cubicBezTo>
                <a:close/>
                <a:moveTo>
                  <a:pt x="4095406" y="5081721"/>
                </a:moveTo>
                <a:cubicBezTo>
                  <a:pt x="4057356" y="5081721"/>
                  <a:pt x="4021516" y="5087836"/>
                  <a:pt x="3987883" y="5100066"/>
                </a:cubicBezTo>
                <a:cubicBezTo>
                  <a:pt x="3954250" y="5112296"/>
                  <a:pt x="3925034" y="5129792"/>
                  <a:pt x="3900234" y="5152554"/>
                </a:cubicBezTo>
                <a:cubicBezTo>
                  <a:pt x="3875434" y="5175315"/>
                  <a:pt x="3855900" y="5202663"/>
                  <a:pt x="3841632" y="5234597"/>
                </a:cubicBezTo>
                <a:cubicBezTo>
                  <a:pt x="3827363" y="5266531"/>
                  <a:pt x="3820229" y="5302203"/>
                  <a:pt x="3820229" y="5341611"/>
                </a:cubicBezTo>
                <a:cubicBezTo>
                  <a:pt x="3820229" y="5381019"/>
                  <a:pt x="3827363" y="5416690"/>
                  <a:pt x="3841632" y="5448624"/>
                </a:cubicBezTo>
                <a:cubicBezTo>
                  <a:pt x="3855900" y="5480558"/>
                  <a:pt x="3875434" y="5507906"/>
                  <a:pt x="3900234" y="5530668"/>
                </a:cubicBezTo>
                <a:cubicBezTo>
                  <a:pt x="3925034" y="5553429"/>
                  <a:pt x="3954250" y="5570925"/>
                  <a:pt x="3987883" y="5583155"/>
                </a:cubicBezTo>
                <a:cubicBezTo>
                  <a:pt x="4021516" y="5595385"/>
                  <a:pt x="4057356" y="5601500"/>
                  <a:pt x="4095406" y="5601500"/>
                </a:cubicBezTo>
                <a:cubicBezTo>
                  <a:pt x="4133455" y="5601500"/>
                  <a:pt x="4169296" y="5595385"/>
                  <a:pt x="4202929" y="5583155"/>
                </a:cubicBezTo>
                <a:cubicBezTo>
                  <a:pt x="4236561" y="5570925"/>
                  <a:pt x="4265778" y="5553429"/>
                  <a:pt x="4290577" y="5530668"/>
                </a:cubicBezTo>
                <a:cubicBezTo>
                  <a:pt x="4315377" y="5507906"/>
                  <a:pt x="4334912" y="5480558"/>
                  <a:pt x="4349180" y="5448624"/>
                </a:cubicBezTo>
                <a:cubicBezTo>
                  <a:pt x="4363449" y="5416690"/>
                  <a:pt x="4370583" y="5381019"/>
                  <a:pt x="4370583" y="5341611"/>
                </a:cubicBezTo>
                <a:cubicBezTo>
                  <a:pt x="4370583" y="5302203"/>
                  <a:pt x="4363449" y="5266531"/>
                  <a:pt x="4349180" y="5234597"/>
                </a:cubicBezTo>
                <a:cubicBezTo>
                  <a:pt x="4334912" y="5202663"/>
                  <a:pt x="4315377" y="5175315"/>
                  <a:pt x="4290577" y="5152554"/>
                </a:cubicBezTo>
                <a:cubicBezTo>
                  <a:pt x="4265778" y="5129792"/>
                  <a:pt x="4236561" y="5112296"/>
                  <a:pt x="4202929" y="5100066"/>
                </a:cubicBezTo>
                <a:cubicBezTo>
                  <a:pt x="4169296" y="5087836"/>
                  <a:pt x="4133455" y="5081721"/>
                  <a:pt x="4095406" y="5081721"/>
                </a:cubicBezTo>
                <a:close/>
                <a:moveTo>
                  <a:pt x="2164888" y="5081721"/>
                </a:moveTo>
                <a:cubicBezTo>
                  <a:pt x="2126839" y="5081721"/>
                  <a:pt x="2090998" y="5087836"/>
                  <a:pt x="2057366" y="5100066"/>
                </a:cubicBezTo>
                <a:cubicBezTo>
                  <a:pt x="2023733" y="5112296"/>
                  <a:pt x="1994516" y="5129792"/>
                  <a:pt x="1969716" y="5152554"/>
                </a:cubicBezTo>
                <a:cubicBezTo>
                  <a:pt x="1944916" y="5175315"/>
                  <a:pt x="1925382" y="5202663"/>
                  <a:pt x="1911114" y="5234597"/>
                </a:cubicBezTo>
                <a:cubicBezTo>
                  <a:pt x="1896845" y="5266531"/>
                  <a:pt x="1889711" y="5302203"/>
                  <a:pt x="1889711" y="5341611"/>
                </a:cubicBezTo>
                <a:cubicBezTo>
                  <a:pt x="1889711" y="5381019"/>
                  <a:pt x="1896845" y="5416690"/>
                  <a:pt x="1911114" y="5448624"/>
                </a:cubicBezTo>
                <a:cubicBezTo>
                  <a:pt x="1925382" y="5480558"/>
                  <a:pt x="1944916" y="5507906"/>
                  <a:pt x="1969716" y="5530668"/>
                </a:cubicBezTo>
                <a:cubicBezTo>
                  <a:pt x="1994516" y="5553429"/>
                  <a:pt x="2023733" y="5570925"/>
                  <a:pt x="2057366" y="5583155"/>
                </a:cubicBezTo>
                <a:cubicBezTo>
                  <a:pt x="2090998" y="5595385"/>
                  <a:pt x="2126839" y="5601500"/>
                  <a:pt x="2164888" y="5601500"/>
                </a:cubicBezTo>
                <a:cubicBezTo>
                  <a:pt x="2204976" y="5601500"/>
                  <a:pt x="2243704" y="5593007"/>
                  <a:pt x="2281075" y="5576021"/>
                </a:cubicBezTo>
                <a:cubicBezTo>
                  <a:pt x="2318444" y="5559035"/>
                  <a:pt x="2349359" y="5534914"/>
                  <a:pt x="2373820" y="5503659"/>
                </a:cubicBezTo>
                <a:lnTo>
                  <a:pt x="2266806" y="5425183"/>
                </a:lnTo>
                <a:cubicBezTo>
                  <a:pt x="2253897" y="5442849"/>
                  <a:pt x="2238779" y="5457287"/>
                  <a:pt x="2221453" y="5468498"/>
                </a:cubicBezTo>
                <a:cubicBezTo>
                  <a:pt x="2204127" y="5479709"/>
                  <a:pt x="2182894" y="5485314"/>
                  <a:pt x="2157755" y="5485314"/>
                </a:cubicBezTo>
                <a:cubicBezTo>
                  <a:pt x="2127858" y="5485314"/>
                  <a:pt x="2102719" y="5476651"/>
                  <a:pt x="2082335" y="5459325"/>
                </a:cubicBezTo>
                <a:cubicBezTo>
                  <a:pt x="2061952" y="5441999"/>
                  <a:pt x="2048703" y="5418728"/>
                  <a:pt x="2042587" y="5389512"/>
                </a:cubicBezTo>
                <a:lnTo>
                  <a:pt x="2397260" y="5389512"/>
                </a:lnTo>
                <a:lnTo>
                  <a:pt x="2397260" y="5341611"/>
                </a:lnTo>
                <a:cubicBezTo>
                  <a:pt x="2397260" y="5302203"/>
                  <a:pt x="2391825" y="5266531"/>
                  <a:pt x="2380954" y="5234597"/>
                </a:cubicBezTo>
                <a:cubicBezTo>
                  <a:pt x="2370082" y="5202663"/>
                  <a:pt x="2354625" y="5175315"/>
                  <a:pt x="2334581" y="5152554"/>
                </a:cubicBezTo>
                <a:cubicBezTo>
                  <a:pt x="2314537" y="5129792"/>
                  <a:pt x="2290077" y="5112296"/>
                  <a:pt x="2261200" y="5100066"/>
                </a:cubicBezTo>
                <a:cubicBezTo>
                  <a:pt x="2232324" y="5087836"/>
                  <a:pt x="2200220" y="5081721"/>
                  <a:pt x="2164888" y="5081721"/>
                </a:cubicBezTo>
                <a:close/>
                <a:moveTo>
                  <a:pt x="8031888" y="4947190"/>
                </a:moveTo>
                <a:lnTo>
                  <a:pt x="8031888" y="5093951"/>
                </a:lnTo>
                <a:lnTo>
                  <a:pt x="7934047" y="5093951"/>
                </a:lnTo>
                <a:lnTo>
                  <a:pt x="7934047" y="5216252"/>
                </a:lnTo>
                <a:lnTo>
                  <a:pt x="8031888" y="5216252"/>
                </a:lnTo>
                <a:lnTo>
                  <a:pt x="8031888" y="5451682"/>
                </a:lnTo>
                <a:cubicBezTo>
                  <a:pt x="8031888" y="5478860"/>
                  <a:pt x="8036474" y="5501961"/>
                  <a:pt x="8045647" y="5520985"/>
                </a:cubicBezTo>
                <a:cubicBezTo>
                  <a:pt x="8054820" y="5540010"/>
                  <a:pt x="8067559" y="5555467"/>
                  <a:pt x="8083866" y="5567358"/>
                </a:cubicBezTo>
                <a:cubicBezTo>
                  <a:pt x="8100173" y="5579248"/>
                  <a:pt x="8119197" y="5587911"/>
                  <a:pt x="8140940" y="5593347"/>
                </a:cubicBezTo>
                <a:cubicBezTo>
                  <a:pt x="8162682" y="5598782"/>
                  <a:pt x="8186463" y="5601500"/>
                  <a:pt x="8212282" y="5601500"/>
                </a:cubicBezTo>
                <a:cubicBezTo>
                  <a:pt x="8229947" y="5601500"/>
                  <a:pt x="8247953" y="5600481"/>
                  <a:pt x="8266298" y="5598443"/>
                </a:cubicBezTo>
                <a:cubicBezTo>
                  <a:pt x="8284643" y="5596404"/>
                  <a:pt x="8302309" y="5592328"/>
                  <a:pt x="8319295" y="5586213"/>
                </a:cubicBezTo>
                <a:lnTo>
                  <a:pt x="8319295" y="5458816"/>
                </a:lnTo>
                <a:cubicBezTo>
                  <a:pt x="8312500" y="5464931"/>
                  <a:pt x="8302478" y="5468838"/>
                  <a:pt x="8289230" y="5470536"/>
                </a:cubicBezTo>
                <a:cubicBezTo>
                  <a:pt x="8275980" y="5472235"/>
                  <a:pt x="8265278" y="5473084"/>
                  <a:pt x="8257126" y="5473084"/>
                </a:cubicBezTo>
                <a:cubicBezTo>
                  <a:pt x="8240818" y="5473084"/>
                  <a:pt x="8227739" y="5470876"/>
                  <a:pt x="8217888" y="5466460"/>
                </a:cubicBezTo>
                <a:cubicBezTo>
                  <a:pt x="8208035" y="5462043"/>
                  <a:pt x="8200731" y="5455758"/>
                  <a:pt x="8195975" y="5447605"/>
                </a:cubicBezTo>
                <a:cubicBezTo>
                  <a:pt x="8191219" y="5439451"/>
                  <a:pt x="8188161" y="5429769"/>
                  <a:pt x="8186803" y="5418558"/>
                </a:cubicBezTo>
                <a:cubicBezTo>
                  <a:pt x="8185444" y="5407347"/>
                  <a:pt x="8184764" y="5394947"/>
                  <a:pt x="8184764" y="5381358"/>
                </a:cubicBezTo>
                <a:lnTo>
                  <a:pt x="8184764" y="5216252"/>
                </a:lnTo>
                <a:lnTo>
                  <a:pt x="8319295" y="5216252"/>
                </a:lnTo>
                <a:lnTo>
                  <a:pt x="8319295" y="5093951"/>
                </a:lnTo>
                <a:lnTo>
                  <a:pt x="8184764" y="5093951"/>
                </a:lnTo>
                <a:lnTo>
                  <a:pt x="8184764" y="4947190"/>
                </a:lnTo>
                <a:close/>
                <a:moveTo>
                  <a:pt x="954813" y="4947190"/>
                </a:moveTo>
                <a:lnTo>
                  <a:pt x="954813" y="5093951"/>
                </a:lnTo>
                <a:lnTo>
                  <a:pt x="856973" y="5093951"/>
                </a:lnTo>
                <a:lnTo>
                  <a:pt x="856973" y="5216252"/>
                </a:lnTo>
                <a:lnTo>
                  <a:pt x="954813" y="5216252"/>
                </a:lnTo>
                <a:lnTo>
                  <a:pt x="954813" y="5451682"/>
                </a:lnTo>
                <a:cubicBezTo>
                  <a:pt x="954813" y="5478860"/>
                  <a:pt x="959400" y="5501961"/>
                  <a:pt x="968572" y="5520985"/>
                </a:cubicBezTo>
                <a:cubicBezTo>
                  <a:pt x="977745" y="5540010"/>
                  <a:pt x="990484" y="5555467"/>
                  <a:pt x="1006791" y="5567358"/>
                </a:cubicBezTo>
                <a:cubicBezTo>
                  <a:pt x="1023098" y="5579248"/>
                  <a:pt x="1042123" y="5587911"/>
                  <a:pt x="1063865" y="5593347"/>
                </a:cubicBezTo>
                <a:cubicBezTo>
                  <a:pt x="1085607" y="5598782"/>
                  <a:pt x="1109388" y="5601500"/>
                  <a:pt x="1135207" y="5601500"/>
                </a:cubicBezTo>
                <a:cubicBezTo>
                  <a:pt x="1152873" y="5601500"/>
                  <a:pt x="1170878" y="5600481"/>
                  <a:pt x="1189223" y="5598443"/>
                </a:cubicBezTo>
                <a:cubicBezTo>
                  <a:pt x="1207569" y="5596404"/>
                  <a:pt x="1225234" y="5592328"/>
                  <a:pt x="1242221" y="5586213"/>
                </a:cubicBezTo>
                <a:lnTo>
                  <a:pt x="1242221" y="5458816"/>
                </a:lnTo>
                <a:cubicBezTo>
                  <a:pt x="1235426" y="5464931"/>
                  <a:pt x="1225404" y="5468838"/>
                  <a:pt x="1212155" y="5470536"/>
                </a:cubicBezTo>
                <a:cubicBezTo>
                  <a:pt x="1198906" y="5472235"/>
                  <a:pt x="1188204" y="5473084"/>
                  <a:pt x="1180051" y="5473084"/>
                </a:cubicBezTo>
                <a:cubicBezTo>
                  <a:pt x="1163744" y="5473084"/>
                  <a:pt x="1150665" y="5470876"/>
                  <a:pt x="1140813" y="5466460"/>
                </a:cubicBezTo>
                <a:cubicBezTo>
                  <a:pt x="1130961" y="5462043"/>
                  <a:pt x="1123657" y="5455758"/>
                  <a:pt x="1118901" y="5447605"/>
                </a:cubicBezTo>
                <a:cubicBezTo>
                  <a:pt x="1114144" y="5439451"/>
                  <a:pt x="1111087" y="5429769"/>
                  <a:pt x="1109728" y="5418558"/>
                </a:cubicBezTo>
                <a:cubicBezTo>
                  <a:pt x="1108369" y="5407347"/>
                  <a:pt x="1107690" y="5394947"/>
                  <a:pt x="1107690" y="5381358"/>
                </a:cubicBezTo>
                <a:lnTo>
                  <a:pt x="1107690" y="5216252"/>
                </a:lnTo>
                <a:lnTo>
                  <a:pt x="1242221" y="5216252"/>
                </a:lnTo>
                <a:lnTo>
                  <a:pt x="1242221" y="5093951"/>
                </a:lnTo>
                <a:lnTo>
                  <a:pt x="1107690" y="5093951"/>
                </a:lnTo>
                <a:lnTo>
                  <a:pt x="1107690" y="4947190"/>
                </a:lnTo>
                <a:close/>
                <a:moveTo>
                  <a:pt x="6464739" y="4849349"/>
                </a:moveTo>
                <a:cubicBezTo>
                  <a:pt x="6429408" y="4849349"/>
                  <a:pt x="6395095" y="4854275"/>
                  <a:pt x="6361803" y="4864127"/>
                </a:cubicBezTo>
                <a:cubicBezTo>
                  <a:pt x="6328509" y="4873979"/>
                  <a:pt x="6299123" y="4888757"/>
                  <a:pt x="6273644" y="4908461"/>
                </a:cubicBezTo>
                <a:cubicBezTo>
                  <a:pt x="6248165" y="4928165"/>
                  <a:pt x="6227781" y="4952626"/>
                  <a:pt x="6212494" y="4981842"/>
                </a:cubicBezTo>
                <a:cubicBezTo>
                  <a:pt x="6197206" y="5011058"/>
                  <a:pt x="6189562" y="5045031"/>
                  <a:pt x="6189562" y="5083759"/>
                </a:cubicBezTo>
                <a:cubicBezTo>
                  <a:pt x="6189562" y="5123847"/>
                  <a:pt x="6197885" y="5156121"/>
                  <a:pt x="6214532" y="5180581"/>
                </a:cubicBezTo>
                <a:cubicBezTo>
                  <a:pt x="6231178" y="5205041"/>
                  <a:pt x="6252071" y="5224745"/>
                  <a:pt x="6277211" y="5239693"/>
                </a:cubicBezTo>
                <a:cubicBezTo>
                  <a:pt x="6302350" y="5254641"/>
                  <a:pt x="6329528" y="5266531"/>
                  <a:pt x="6358745" y="5275364"/>
                </a:cubicBezTo>
                <a:cubicBezTo>
                  <a:pt x="6387961" y="5284197"/>
                  <a:pt x="6415139" y="5293030"/>
                  <a:pt x="6440279" y="5301863"/>
                </a:cubicBezTo>
                <a:cubicBezTo>
                  <a:pt x="6465418" y="5310696"/>
                  <a:pt x="6486312" y="5321397"/>
                  <a:pt x="6502959" y="5333967"/>
                </a:cubicBezTo>
                <a:cubicBezTo>
                  <a:pt x="6519605" y="5346537"/>
                  <a:pt x="6527928" y="5363693"/>
                  <a:pt x="6527928" y="5385435"/>
                </a:cubicBezTo>
                <a:cubicBezTo>
                  <a:pt x="6527928" y="5398345"/>
                  <a:pt x="6524700" y="5409556"/>
                  <a:pt x="6518246" y="5419068"/>
                </a:cubicBezTo>
                <a:cubicBezTo>
                  <a:pt x="6511791" y="5428580"/>
                  <a:pt x="6503298" y="5436394"/>
                  <a:pt x="6492767" y="5442509"/>
                </a:cubicBezTo>
                <a:cubicBezTo>
                  <a:pt x="6482235" y="5448624"/>
                  <a:pt x="6470345" y="5453210"/>
                  <a:pt x="6457096" y="5456268"/>
                </a:cubicBezTo>
                <a:cubicBezTo>
                  <a:pt x="6443846" y="5459325"/>
                  <a:pt x="6430766" y="5460854"/>
                  <a:pt x="6417857" y="5460854"/>
                </a:cubicBezTo>
                <a:cubicBezTo>
                  <a:pt x="6391359" y="5460854"/>
                  <a:pt x="6365709" y="5454909"/>
                  <a:pt x="6340910" y="5443019"/>
                </a:cubicBezTo>
                <a:cubicBezTo>
                  <a:pt x="6316109" y="5431128"/>
                  <a:pt x="6295556" y="5414312"/>
                  <a:pt x="6279250" y="5392569"/>
                </a:cubicBezTo>
                <a:lnTo>
                  <a:pt x="6166121" y="5516909"/>
                </a:lnTo>
                <a:cubicBezTo>
                  <a:pt x="6200773" y="5548843"/>
                  <a:pt x="6238143" y="5571944"/>
                  <a:pt x="6278230" y="5586213"/>
                </a:cubicBezTo>
                <a:cubicBezTo>
                  <a:pt x="6318317" y="5600481"/>
                  <a:pt x="6361803" y="5607615"/>
                  <a:pt x="6408685" y="5607615"/>
                </a:cubicBezTo>
                <a:cubicBezTo>
                  <a:pt x="6446054" y="5607615"/>
                  <a:pt x="6481556" y="5602859"/>
                  <a:pt x="6515189" y="5593347"/>
                </a:cubicBezTo>
                <a:cubicBezTo>
                  <a:pt x="6548821" y="5583835"/>
                  <a:pt x="6578377" y="5569226"/>
                  <a:pt x="6603856" y="5549522"/>
                </a:cubicBezTo>
                <a:cubicBezTo>
                  <a:pt x="6629336" y="5529818"/>
                  <a:pt x="6649550" y="5505018"/>
                  <a:pt x="6664498" y="5475123"/>
                </a:cubicBezTo>
                <a:cubicBezTo>
                  <a:pt x="6679445" y="5445227"/>
                  <a:pt x="6686919" y="5410235"/>
                  <a:pt x="6686919" y="5370148"/>
                </a:cubicBezTo>
                <a:cubicBezTo>
                  <a:pt x="6686919" y="5328022"/>
                  <a:pt x="6678766" y="5294389"/>
                  <a:pt x="6662459" y="5269249"/>
                </a:cubicBezTo>
                <a:cubicBezTo>
                  <a:pt x="6646153" y="5244110"/>
                  <a:pt x="6625599" y="5224066"/>
                  <a:pt x="6600799" y="5209118"/>
                </a:cubicBezTo>
                <a:cubicBezTo>
                  <a:pt x="6575999" y="5194170"/>
                  <a:pt x="6549331" y="5182619"/>
                  <a:pt x="6520794" y="5174466"/>
                </a:cubicBezTo>
                <a:cubicBezTo>
                  <a:pt x="6492257" y="5166313"/>
                  <a:pt x="6465588" y="5158159"/>
                  <a:pt x="6440788" y="5150006"/>
                </a:cubicBezTo>
                <a:cubicBezTo>
                  <a:pt x="6415989" y="5141852"/>
                  <a:pt x="6395435" y="5132000"/>
                  <a:pt x="6379129" y="5120450"/>
                </a:cubicBezTo>
                <a:cubicBezTo>
                  <a:pt x="6362822" y="5108899"/>
                  <a:pt x="6354668" y="5092253"/>
                  <a:pt x="6354668" y="5070510"/>
                </a:cubicBezTo>
                <a:cubicBezTo>
                  <a:pt x="6354668" y="5056921"/>
                  <a:pt x="6358065" y="5045371"/>
                  <a:pt x="6364860" y="5035858"/>
                </a:cubicBezTo>
                <a:cubicBezTo>
                  <a:pt x="6371654" y="5026346"/>
                  <a:pt x="6380487" y="5018702"/>
                  <a:pt x="6391359" y="5012927"/>
                </a:cubicBezTo>
                <a:cubicBezTo>
                  <a:pt x="6402230" y="5007152"/>
                  <a:pt x="6413781" y="5002905"/>
                  <a:pt x="6426011" y="5000187"/>
                </a:cubicBezTo>
                <a:cubicBezTo>
                  <a:pt x="6438241" y="4997469"/>
                  <a:pt x="6450131" y="4996110"/>
                  <a:pt x="6461682" y="4996110"/>
                </a:cubicBezTo>
                <a:cubicBezTo>
                  <a:pt x="6481385" y="4996110"/>
                  <a:pt x="6502278" y="5000017"/>
                  <a:pt x="6524361" y="5007831"/>
                </a:cubicBezTo>
                <a:cubicBezTo>
                  <a:pt x="6546443" y="5015645"/>
                  <a:pt x="6563939" y="5027705"/>
                  <a:pt x="6576849" y="5044012"/>
                </a:cubicBezTo>
                <a:lnTo>
                  <a:pt x="6685900" y="4924768"/>
                </a:lnTo>
                <a:cubicBezTo>
                  <a:pt x="6655325" y="4897590"/>
                  <a:pt x="6621012" y="4878226"/>
                  <a:pt x="6582964" y="4866675"/>
                </a:cubicBezTo>
                <a:cubicBezTo>
                  <a:pt x="6544914" y="4855124"/>
                  <a:pt x="6505506" y="4849349"/>
                  <a:pt x="6464739" y="4849349"/>
                </a:cubicBezTo>
                <a:close/>
                <a:moveTo>
                  <a:pt x="3151259" y="4849349"/>
                </a:moveTo>
                <a:cubicBezTo>
                  <a:pt x="3094865" y="4849349"/>
                  <a:pt x="3042887" y="4858182"/>
                  <a:pt x="2995326" y="4875848"/>
                </a:cubicBezTo>
                <a:cubicBezTo>
                  <a:pt x="2947764" y="4893513"/>
                  <a:pt x="2906657" y="4918823"/>
                  <a:pt x="2872006" y="4951776"/>
                </a:cubicBezTo>
                <a:cubicBezTo>
                  <a:pt x="2837353" y="4984730"/>
                  <a:pt x="2810345" y="5024647"/>
                  <a:pt x="2790981" y="5071529"/>
                </a:cubicBezTo>
                <a:cubicBezTo>
                  <a:pt x="2771617" y="5118411"/>
                  <a:pt x="2761935" y="5170729"/>
                  <a:pt x="2761935" y="5228482"/>
                </a:cubicBezTo>
                <a:cubicBezTo>
                  <a:pt x="2761935" y="5286236"/>
                  <a:pt x="2771617" y="5338553"/>
                  <a:pt x="2790981" y="5385435"/>
                </a:cubicBezTo>
                <a:cubicBezTo>
                  <a:pt x="2810345" y="5432317"/>
                  <a:pt x="2837353" y="5472235"/>
                  <a:pt x="2872006" y="5505188"/>
                </a:cubicBezTo>
                <a:cubicBezTo>
                  <a:pt x="2906657" y="5538142"/>
                  <a:pt x="2947764" y="5563451"/>
                  <a:pt x="2995326" y="5581117"/>
                </a:cubicBezTo>
                <a:cubicBezTo>
                  <a:pt x="3042887" y="5598782"/>
                  <a:pt x="3094865" y="5607615"/>
                  <a:pt x="3151259" y="5607615"/>
                </a:cubicBezTo>
                <a:cubicBezTo>
                  <a:pt x="3204256" y="5607615"/>
                  <a:pt x="3256234" y="5602180"/>
                  <a:pt x="3307193" y="5591309"/>
                </a:cubicBezTo>
                <a:cubicBezTo>
                  <a:pt x="3358152" y="5580437"/>
                  <a:pt x="3407073" y="5562772"/>
                  <a:pt x="3453954" y="5538311"/>
                </a:cubicBezTo>
                <a:lnTo>
                  <a:pt x="3453954" y="5161217"/>
                </a:lnTo>
                <a:lnTo>
                  <a:pt x="3171643" y="5161217"/>
                </a:lnTo>
                <a:lnTo>
                  <a:pt x="3171643" y="5307978"/>
                </a:lnTo>
                <a:lnTo>
                  <a:pt x="3301078" y="5307978"/>
                </a:lnTo>
                <a:lnTo>
                  <a:pt x="3301078" y="5425183"/>
                </a:lnTo>
                <a:cubicBezTo>
                  <a:pt x="3286130" y="5433336"/>
                  <a:pt x="3266086" y="5441320"/>
                  <a:pt x="3240947" y="5449134"/>
                </a:cubicBezTo>
                <a:cubicBezTo>
                  <a:pt x="3215807" y="5456947"/>
                  <a:pt x="3185912" y="5460854"/>
                  <a:pt x="3151259" y="5460854"/>
                </a:cubicBezTo>
                <a:cubicBezTo>
                  <a:pt x="3117287" y="5460854"/>
                  <a:pt x="3086542" y="5455079"/>
                  <a:pt x="3059024" y="5443528"/>
                </a:cubicBezTo>
                <a:cubicBezTo>
                  <a:pt x="3031507" y="5431977"/>
                  <a:pt x="3007895" y="5415841"/>
                  <a:pt x="2988192" y="5395117"/>
                </a:cubicBezTo>
                <a:cubicBezTo>
                  <a:pt x="2968487" y="5374394"/>
                  <a:pt x="2953370" y="5349934"/>
                  <a:pt x="2942838" y="5321737"/>
                </a:cubicBezTo>
                <a:cubicBezTo>
                  <a:pt x="2932307" y="5293540"/>
                  <a:pt x="2927041" y="5262455"/>
                  <a:pt x="2927041" y="5228482"/>
                </a:cubicBezTo>
                <a:cubicBezTo>
                  <a:pt x="2927041" y="5195189"/>
                  <a:pt x="2932307" y="5164274"/>
                  <a:pt x="2942838" y="5135737"/>
                </a:cubicBezTo>
                <a:cubicBezTo>
                  <a:pt x="2953370" y="5107201"/>
                  <a:pt x="2968487" y="5082570"/>
                  <a:pt x="2988192" y="5061847"/>
                </a:cubicBezTo>
                <a:cubicBezTo>
                  <a:pt x="3007895" y="5041124"/>
                  <a:pt x="3031507" y="5024987"/>
                  <a:pt x="3059024" y="5013436"/>
                </a:cubicBezTo>
                <a:cubicBezTo>
                  <a:pt x="3086542" y="5001886"/>
                  <a:pt x="3117287" y="4996110"/>
                  <a:pt x="3151259" y="4996110"/>
                </a:cubicBezTo>
                <a:cubicBezTo>
                  <a:pt x="3192027" y="4996110"/>
                  <a:pt x="3225999" y="5001886"/>
                  <a:pt x="3253177" y="5013436"/>
                </a:cubicBezTo>
                <a:cubicBezTo>
                  <a:pt x="3280355" y="5024987"/>
                  <a:pt x="3304815" y="5041973"/>
                  <a:pt x="3326557" y="5064395"/>
                </a:cubicBezTo>
                <a:lnTo>
                  <a:pt x="3438667" y="4942094"/>
                </a:lnTo>
                <a:cubicBezTo>
                  <a:pt x="3401976" y="4908122"/>
                  <a:pt x="3359341" y="4884171"/>
                  <a:pt x="3310761" y="4870242"/>
                </a:cubicBezTo>
                <a:cubicBezTo>
                  <a:pt x="3262180" y="4856314"/>
                  <a:pt x="3209012" y="4849349"/>
                  <a:pt x="3151259" y="4849349"/>
                </a:cubicBezTo>
                <a:close/>
                <a:moveTo>
                  <a:pt x="8401048" y="4818774"/>
                </a:moveTo>
                <a:lnTo>
                  <a:pt x="8401048" y="5589270"/>
                </a:lnTo>
                <a:lnTo>
                  <a:pt x="8553924" y="5589270"/>
                </a:lnTo>
                <a:lnTo>
                  <a:pt x="8553924" y="5342630"/>
                </a:lnTo>
                <a:cubicBezTo>
                  <a:pt x="8553924" y="5326323"/>
                  <a:pt x="8554944" y="5310696"/>
                  <a:pt x="8556982" y="5295748"/>
                </a:cubicBezTo>
                <a:cubicBezTo>
                  <a:pt x="8559020" y="5280800"/>
                  <a:pt x="8563266" y="5267381"/>
                  <a:pt x="8569722" y="5255490"/>
                </a:cubicBezTo>
                <a:cubicBezTo>
                  <a:pt x="8576176" y="5243600"/>
                  <a:pt x="8585519" y="5234088"/>
                  <a:pt x="8597749" y="5226954"/>
                </a:cubicBezTo>
                <a:cubicBezTo>
                  <a:pt x="8609979" y="5219819"/>
                  <a:pt x="8625946" y="5216252"/>
                  <a:pt x="8645650" y="5216252"/>
                </a:cubicBezTo>
                <a:cubicBezTo>
                  <a:pt x="8665354" y="5216252"/>
                  <a:pt x="8680472" y="5220329"/>
                  <a:pt x="8691003" y="5228482"/>
                </a:cubicBezTo>
                <a:cubicBezTo>
                  <a:pt x="8701534" y="5236636"/>
                  <a:pt x="8709348" y="5247167"/>
                  <a:pt x="8714444" y="5260077"/>
                </a:cubicBezTo>
                <a:cubicBezTo>
                  <a:pt x="8719540" y="5272986"/>
                  <a:pt x="8722598" y="5287085"/>
                  <a:pt x="8723617" y="5302372"/>
                </a:cubicBezTo>
                <a:cubicBezTo>
                  <a:pt x="8724636" y="5317660"/>
                  <a:pt x="8725146" y="5332438"/>
                  <a:pt x="8725146" y="5346707"/>
                </a:cubicBezTo>
                <a:lnTo>
                  <a:pt x="8725146" y="5589270"/>
                </a:lnTo>
                <a:lnTo>
                  <a:pt x="8878022" y="5589270"/>
                </a:lnTo>
                <a:lnTo>
                  <a:pt x="8878022" y="5316131"/>
                </a:lnTo>
                <a:cubicBezTo>
                  <a:pt x="8878022" y="5282838"/>
                  <a:pt x="8875644" y="5251923"/>
                  <a:pt x="8870888" y="5223386"/>
                </a:cubicBezTo>
                <a:cubicBezTo>
                  <a:pt x="8866131" y="5194850"/>
                  <a:pt x="8857128" y="5170050"/>
                  <a:pt x="8843880" y="5148987"/>
                </a:cubicBezTo>
                <a:cubicBezTo>
                  <a:pt x="8830630" y="5127924"/>
                  <a:pt x="8812115" y="5111447"/>
                  <a:pt x="8788334" y="5099557"/>
                </a:cubicBezTo>
                <a:cubicBezTo>
                  <a:pt x="8764554" y="5087666"/>
                  <a:pt x="8733299" y="5081721"/>
                  <a:pt x="8694570" y="5081721"/>
                </a:cubicBezTo>
                <a:cubicBezTo>
                  <a:pt x="8676225" y="5081721"/>
                  <a:pt x="8659239" y="5084099"/>
                  <a:pt x="8643612" y="5088855"/>
                </a:cubicBezTo>
                <a:cubicBezTo>
                  <a:pt x="8627984" y="5093612"/>
                  <a:pt x="8614395" y="5099727"/>
                  <a:pt x="8602844" y="5107201"/>
                </a:cubicBezTo>
                <a:cubicBezTo>
                  <a:pt x="8591294" y="5114674"/>
                  <a:pt x="8581442" y="5123168"/>
                  <a:pt x="8573288" y="5132680"/>
                </a:cubicBezTo>
                <a:cubicBezTo>
                  <a:pt x="8565136" y="5142192"/>
                  <a:pt x="8559360" y="5151704"/>
                  <a:pt x="8555962" y="5161217"/>
                </a:cubicBezTo>
                <a:lnTo>
                  <a:pt x="8553924" y="5161217"/>
                </a:lnTo>
                <a:lnTo>
                  <a:pt x="8553924" y="4818774"/>
                </a:lnTo>
                <a:close/>
                <a:moveTo>
                  <a:pt x="5640837" y="4818774"/>
                </a:moveTo>
                <a:lnTo>
                  <a:pt x="5640837" y="5589270"/>
                </a:lnTo>
                <a:lnTo>
                  <a:pt x="5793713" y="5589270"/>
                </a:lnTo>
                <a:lnTo>
                  <a:pt x="5793713" y="4818774"/>
                </a:lnTo>
                <a:close/>
                <a:moveTo>
                  <a:pt x="4471967" y="4818774"/>
                </a:moveTo>
                <a:lnTo>
                  <a:pt x="4471967" y="5589270"/>
                </a:lnTo>
                <a:lnTo>
                  <a:pt x="4612614" y="5589270"/>
                </a:lnTo>
                <a:lnTo>
                  <a:pt x="4612614" y="5524043"/>
                </a:lnTo>
                <a:lnTo>
                  <a:pt x="4614651" y="5524043"/>
                </a:lnTo>
                <a:cubicBezTo>
                  <a:pt x="4620766" y="5532876"/>
                  <a:pt x="4628750" y="5541879"/>
                  <a:pt x="4638602" y="5551051"/>
                </a:cubicBezTo>
                <a:cubicBezTo>
                  <a:pt x="4648455" y="5560224"/>
                  <a:pt x="4660005" y="5568547"/>
                  <a:pt x="4673254" y="5576021"/>
                </a:cubicBezTo>
                <a:cubicBezTo>
                  <a:pt x="4686503" y="5583495"/>
                  <a:pt x="4700942" y="5589610"/>
                  <a:pt x="4716569" y="5594366"/>
                </a:cubicBezTo>
                <a:cubicBezTo>
                  <a:pt x="4732197" y="5599122"/>
                  <a:pt x="4748843" y="5601500"/>
                  <a:pt x="4766508" y="5601500"/>
                </a:cubicBezTo>
                <a:cubicBezTo>
                  <a:pt x="4803199" y="5601500"/>
                  <a:pt x="4836492" y="5595215"/>
                  <a:pt x="4866388" y="5582645"/>
                </a:cubicBezTo>
                <a:cubicBezTo>
                  <a:pt x="4896284" y="5570076"/>
                  <a:pt x="4921933" y="5552410"/>
                  <a:pt x="4943336" y="5529648"/>
                </a:cubicBezTo>
                <a:cubicBezTo>
                  <a:pt x="4964738" y="5506887"/>
                  <a:pt x="4981214" y="5479879"/>
                  <a:pt x="4992765" y="5448624"/>
                </a:cubicBezTo>
                <a:cubicBezTo>
                  <a:pt x="5004316" y="5417369"/>
                  <a:pt x="5010091" y="5383057"/>
                  <a:pt x="5010091" y="5345687"/>
                </a:cubicBezTo>
                <a:cubicBezTo>
                  <a:pt x="5010091" y="5311035"/>
                  <a:pt x="5004825" y="5277912"/>
                  <a:pt x="4994294" y="5246318"/>
                </a:cubicBezTo>
                <a:cubicBezTo>
                  <a:pt x="4983763" y="5214723"/>
                  <a:pt x="4968815" y="5186696"/>
                  <a:pt x="4949451" y="5162236"/>
                </a:cubicBezTo>
                <a:cubicBezTo>
                  <a:pt x="4930086" y="5137776"/>
                  <a:pt x="4906475" y="5118242"/>
                  <a:pt x="4878618" y="5103633"/>
                </a:cubicBezTo>
                <a:cubicBezTo>
                  <a:pt x="4850760" y="5089025"/>
                  <a:pt x="4819166" y="5081721"/>
                  <a:pt x="4783835" y="5081721"/>
                </a:cubicBezTo>
                <a:cubicBezTo>
                  <a:pt x="4751900" y="5081721"/>
                  <a:pt x="4722174" y="5086647"/>
                  <a:pt x="4694657" y="5096499"/>
                </a:cubicBezTo>
                <a:cubicBezTo>
                  <a:pt x="4667139" y="5106351"/>
                  <a:pt x="4644547" y="5123168"/>
                  <a:pt x="4626881" y="5146948"/>
                </a:cubicBezTo>
                <a:lnTo>
                  <a:pt x="4624843" y="5146948"/>
                </a:lnTo>
                <a:lnTo>
                  <a:pt x="4624843" y="4818774"/>
                </a:lnTo>
                <a:close/>
                <a:moveTo>
                  <a:pt x="3573912" y="4818774"/>
                </a:moveTo>
                <a:lnTo>
                  <a:pt x="3573912" y="5589270"/>
                </a:lnTo>
                <a:lnTo>
                  <a:pt x="3726788" y="5589270"/>
                </a:lnTo>
                <a:lnTo>
                  <a:pt x="3726788" y="4818774"/>
                </a:lnTo>
                <a:close/>
                <a:moveTo>
                  <a:pt x="1323974" y="4818774"/>
                </a:moveTo>
                <a:lnTo>
                  <a:pt x="1323974" y="5589270"/>
                </a:lnTo>
                <a:lnTo>
                  <a:pt x="1476850" y="5589270"/>
                </a:lnTo>
                <a:lnTo>
                  <a:pt x="1476850" y="5342630"/>
                </a:lnTo>
                <a:cubicBezTo>
                  <a:pt x="1476850" y="5326323"/>
                  <a:pt x="1477869" y="5310696"/>
                  <a:pt x="1479908" y="5295748"/>
                </a:cubicBezTo>
                <a:cubicBezTo>
                  <a:pt x="1481946" y="5280800"/>
                  <a:pt x="1486192" y="5267381"/>
                  <a:pt x="1492647" y="5255490"/>
                </a:cubicBezTo>
                <a:cubicBezTo>
                  <a:pt x="1499102" y="5243600"/>
                  <a:pt x="1508444" y="5234088"/>
                  <a:pt x="1520675" y="5226954"/>
                </a:cubicBezTo>
                <a:cubicBezTo>
                  <a:pt x="1532905" y="5219819"/>
                  <a:pt x="1548872" y="5216252"/>
                  <a:pt x="1568576" y="5216252"/>
                </a:cubicBezTo>
                <a:cubicBezTo>
                  <a:pt x="1588280" y="5216252"/>
                  <a:pt x="1603397" y="5220329"/>
                  <a:pt x="1613929" y="5228482"/>
                </a:cubicBezTo>
                <a:cubicBezTo>
                  <a:pt x="1624461" y="5236636"/>
                  <a:pt x="1632274" y="5247167"/>
                  <a:pt x="1637370" y="5260077"/>
                </a:cubicBezTo>
                <a:cubicBezTo>
                  <a:pt x="1642466" y="5272986"/>
                  <a:pt x="1645523" y="5287085"/>
                  <a:pt x="1646543" y="5302372"/>
                </a:cubicBezTo>
                <a:cubicBezTo>
                  <a:pt x="1647562" y="5317660"/>
                  <a:pt x="1648072" y="5332438"/>
                  <a:pt x="1648072" y="5346707"/>
                </a:cubicBezTo>
                <a:lnTo>
                  <a:pt x="1648072" y="5589270"/>
                </a:lnTo>
                <a:lnTo>
                  <a:pt x="1800948" y="5589270"/>
                </a:lnTo>
                <a:lnTo>
                  <a:pt x="1800948" y="5316131"/>
                </a:lnTo>
                <a:cubicBezTo>
                  <a:pt x="1800948" y="5282838"/>
                  <a:pt x="1798569" y="5251923"/>
                  <a:pt x="1793813" y="5223386"/>
                </a:cubicBezTo>
                <a:cubicBezTo>
                  <a:pt x="1789057" y="5194850"/>
                  <a:pt x="1780054" y="5170050"/>
                  <a:pt x="1766806" y="5148987"/>
                </a:cubicBezTo>
                <a:cubicBezTo>
                  <a:pt x="1753556" y="5127924"/>
                  <a:pt x="1735041" y="5111447"/>
                  <a:pt x="1711260" y="5099557"/>
                </a:cubicBezTo>
                <a:cubicBezTo>
                  <a:pt x="1687480" y="5087666"/>
                  <a:pt x="1656225" y="5081721"/>
                  <a:pt x="1617496" y="5081721"/>
                </a:cubicBezTo>
                <a:cubicBezTo>
                  <a:pt x="1599151" y="5081721"/>
                  <a:pt x="1582165" y="5084099"/>
                  <a:pt x="1566537" y="5088855"/>
                </a:cubicBezTo>
                <a:cubicBezTo>
                  <a:pt x="1550910" y="5093612"/>
                  <a:pt x="1537321" y="5099727"/>
                  <a:pt x="1525770" y="5107201"/>
                </a:cubicBezTo>
                <a:cubicBezTo>
                  <a:pt x="1514220" y="5114674"/>
                  <a:pt x="1504368" y="5123168"/>
                  <a:pt x="1496215" y="5132680"/>
                </a:cubicBezTo>
                <a:cubicBezTo>
                  <a:pt x="1488061" y="5142192"/>
                  <a:pt x="1482286" y="5151704"/>
                  <a:pt x="1478889" y="5161217"/>
                </a:cubicBezTo>
                <a:lnTo>
                  <a:pt x="1476850" y="5161217"/>
                </a:lnTo>
                <a:lnTo>
                  <a:pt x="1476850" y="4818774"/>
                </a:lnTo>
                <a:close/>
                <a:moveTo>
                  <a:pt x="5064213" y="4152986"/>
                </a:moveTo>
                <a:lnTo>
                  <a:pt x="5101922" y="4152986"/>
                </a:lnTo>
                <a:lnTo>
                  <a:pt x="5101922" y="4185599"/>
                </a:lnTo>
                <a:cubicBezTo>
                  <a:pt x="5101922" y="4201227"/>
                  <a:pt x="5098695" y="4214816"/>
                  <a:pt x="5092240" y="4226367"/>
                </a:cubicBezTo>
                <a:cubicBezTo>
                  <a:pt x="5085785" y="4237917"/>
                  <a:pt x="5077122" y="4247429"/>
                  <a:pt x="5066251" y="4254903"/>
                </a:cubicBezTo>
                <a:cubicBezTo>
                  <a:pt x="5055380" y="4262377"/>
                  <a:pt x="5042980" y="4268153"/>
                  <a:pt x="5029051" y="4272229"/>
                </a:cubicBezTo>
                <a:cubicBezTo>
                  <a:pt x="5015122" y="4276306"/>
                  <a:pt x="5000684" y="4278344"/>
                  <a:pt x="4985736" y="4278344"/>
                </a:cubicBezTo>
                <a:cubicBezTo>
                  <a:pt x="4968750" y="4278344"/>
                  <a:pt x="4952443" y="4273928"/>
                  <a:pt x="4936816" y="4265095"/>
                </a:cubicBezTo>
                <a:cubicBezTo>
                  <a:pt x="4921188" y="4256262"/>
                  <a:pt x="4913374" y="4242673"/>
                  <a:pt x="4913375" y="4224328"/>
                </a:cubicBezTo>
                <a:cubicBezTo>
                  <a:pt x="4913374" y="4207342"/>
                  <a:pt x="4918980" y="4194093"/>
                  <a:pt x="4930192" y="4184580"/>
                </a:cubicBezTo>
                <a:cubicBezTo>
                  <a:pt x="4941402" y="4175068"/>
                  <a:pt x="4954991" y="4167934"/>
                  <a:pt x="4970958" y="4163178"/>
                </a:cubicBezTo>
                <a:cubicBezTo>
                  <a:pt x="4986925" y="4158421"/>
                  <a:pt x="5003572" y="4155534"/>
                  <a:pt x="5020898" y="4154515"/>
                </a:cubicBezTo>
                <a:cubicBezTo>
                  <a:pt x="5038224" y="4153495"/>
                  <a:pt x="5052662" y="4152986"/>
                  <a:pt x="5064213" y="4152986"/>
                </a:cubicBezTo>
                <a:close/>
                <a:moveTo>
                  <a:pt x="7762530" y="3997052"/>
                </a:moveTo>
                <a:cubicBezTo>
                  <a:pt x="7801260" y="3997052"/>
                  <a:pt x="7831325" y="4008603"/>
                  <a:pt x="7852728" y="4031704"/>
                </a:cubicBezTo>
                <a:cubicBezTo>
                  <a:pt x="7874130" y="4054805"/>
                  <a:pt x="7884832" y="4085041"/>
                  <a:pt x="7884832" y="4122411"/>
                </a:cubicBezTo>
                <a:cubicBezTo>
                  <a:pt x="7884832" y="4159780"/>
                  <a:pt x="7874130" y="4190016"/>
                  <a:pt x="7852728" y="4213117"/>
                </a:cubicBezTo>
                <a:cubicBezTo>
                  <a:pt x="7831325" y="4236219"/>
                  <a:pt x="7801260" y="4247769"/>
                  <a:pt x="7762530" y="4247769"/>
                </a:cubicBezTo>
                <a:cubicBezTo>
                  <a:pt x="7723802" y="4247769"/>
                  <a:pt x="7693736" y="4236219"/>
                  <a:pt x="7672334" y="4213117"/>
                </a:cubicBezTo>
                <a:cubicBezTo>
                  <a:pt x="7650931" y="4190016"/>
                  <a:pt x="7640230" y="4159780"/>
                  <a:pt x="7640230" y="4122411"/>
                </a:cubicBezTo>
                <a:cubicBezTo>
                  <a:pt x="7640230" y="4085041"/>
                  <a:pt x="7650931" y="4054805"/>
                  <a:pt x="7672334" y="4031704"/>
                </a:cubicBezTo>
                <a:cubicBezTo>
                  <a:pt x="7693736" y="4008603"/>
                  <a:pt x="7723802" y="3997052"/>
                  <a:pt x="7762530" y="3997052"/>
                </a:cubicBezTo>
                <a:close/>
                <a:moveTo>
                  <a:pt x="6171856" y="3997052"/>
                </a:moveTo>
                <a:cubicBezTo>
                  <a:pt x="6210585" y="3997052"/>
                  <a:pt x="6240650" y="4008603"/>
                  <a:pt x="6262053" y="4031704"/>
                </a:cubicBezTo>
                <a:cubicBezTo>
                  <a:pt x="6283456" y="4054805"/>
                  <a:pt x="6294157" y="4085041"/>
                  <a:pt x="6294157" y="4122411"/>
                </a:cubicBezTo>
                <a:cubicBezTo>
                  <a:pt x="6294157" y="4159780"/>
                  <a:pt x="6283456" y="4190016"/>
                  <a:pt x="6262053" y="4213117"/>
                </a:cubicBezTo>
                <a:cubicBezTo>
                  <a:pt x="6240650" y="4236219"/>
                  <a:pt x="6210585" y="4247769"/>
                  <a:pt x="6171856" y="4247769"/>
                </a:cubicBezTo>
                <a:cubicBezTo>
                  <a:pt x="6133127" y="4247769"/>
                  <a:pt x="6103061" y="4236219"/>
                  <a:pt x="6081659" y="4213117"/>
                </a:cubicBezTo>
                <a:cubicBezTo>
                  <a:pt x="6060256" y="4190016"/>
                  <a:pt x="6049555" y="4159780"/>
                  <a:pt x="6049555" y="4122411"/>
                </a:cubicBezTo>
                <a:cubicBezTo>
                  <a:pt x="6049555" y="4085041"/>
                  <a:pt x="6060256" y="4054805"/>
                  <a:pt x="6081659" y="4031704"/>
                </a:cubicBezTo>
                <a:cubicBezTo>
                  <a:pt x="6103061" y="4008603"/>
                  <a:pt x="6133127" y="3997052"/>
                  <a:pt x="6171856" y="3997052"/>
                </a:cubicBezTo>
                <a:close/>
                <a:moveTo>
                  <a:pt x="3114331" y="3997052"/>
                </a:moveTo>
                <a:cubicBezTo>
                  <a:pt x="3153060" y="3997052"/>
                  <a:pt x="3183126" y="4008603"/>
                  <a:pt x="3204528" y="4031704"/>
                </a:cubicBezTo>
                <a:cubicBezTo>
                  <a:pt x="3225931" y="4054805"/>
                  <a:pt x="3236632" y="4085041"/>
                  <a:pt x="3236632" y="4122411"/>
                </a:cubicBezTo>
                <a:cubicBezTo>
                  <a:pt x="3236632" y="4159780"/>
                  <a:pt x="3225931" y="4190016"/>
                  <a:pt x="3204528" y="4213117"/>
                </a:cubicBezTo>
                <a:cubicBezTo>
                  <a:pt x="3183126" y="4236219"/>
                  <a:pt x="3153060" y="4247769"/>
                  <a:pt x="3114331" y="4247769"/>
                </a:cubicBezTo>
                <a:cubicBezTo>
                  <a:pt x="3075603" y="4247769"/>
                  <a:pt x="3045537" y="4236219"/>
                  <a:pt x="3024134" y="4213117"/>
                </a:cubicBezTo>
                <a:cubicBezTo>
                  <a:pt x="3002732" y="4190016"/>
                  <a:pt x="2992031" y="4159780"/>
                  <a:pt x="2992031" y="4122411"/>
                </a:cubicBezTo>
                <a:cubicBezTo>
                  <a:pt x="2992031" y="4085041"/>
                  <a:pt x="3002732" y="4054805"/>
                  <a:pt x="3024134" y="4031704"/>
                </a:cubicBezTo>
                <a:cubicBezTo>
                  <a:pt x="3045537" y="4008603"/>
                  <a:pt x="3075603" y="3997052"/>
                  <a:pt x="3114331" y="3997052"/>
                </a:cubicBezTo>
                <a:close/>
                <a:moveTo>
                  <a:pt x="3741295" y="3972592"/>
                </a:moveTo>
                <a:cubicBezTo>
                  <a:pt x="3769153" y="3972592"/>
                  <a:pt x="3791914" y="3981765"/>
                  <a:pt x="3809580" y="4000110"/>
                </a:cubicBezTo>
                <a:cubicBezTo>
                  <a:pt x="3827246" y="4018455"/>
                  <a:pt x="3835738" y="4040537"/>
                  <a:pt x="3835060" y="4066356"/>
                </a:cubicBezTo>
                <a:lnTo>
                  <a:pt x="3633263" y="4066356"/>
                </a:lnTo>
                <a:cubicBezTo>
                  <a:pt x="3633942" y="4054126"/>
                  <a:pt x="3636830" y="4042405"/>
                  <a:pt x="3641925" y="4031194"/>
                </a:cubicBezTo>
                <a:cubicBezTo>
                  <a:pt x="3647022" y="4019984"/>
                  <a:pt x="3654156" y="4010132"/>
                  <a:pt x="3663328" y="4001638"/>
                </a:cubicBezTo>
                <a:cubicBezTo>
                  <a:pt x="3672501" y="3993145"/>
                  <a:pt x="3683542" y="3986181"/>
                  <a:pt x="3696452" y="3980745"/>
                </a:cubicBezTo>
                <a:cubicBezTo>
                  <a:pt x="3709361" y="3975310"/>
                  <a:pt x="3724309" y="3972592"/>
                  <a:pt x="3741295" y="3972592"/>
                </a:cubicBezTo>
                <a:close/>
                <a:moveTo>
                  <a:pt x="1941070" y="3972592"/>
                </a:moveTo>
                <a:cubicBezTo>
                  <a:pt x="1968928" y="3972592"/>
                  <a:pt x="1991689" y="3981765"/>
                  <a:pt x="2009355" y="4000110"/>
                </a:cubicBezTo>
                <a:cubicBezTo>
                  <a:pt x="2027021" y="4018455"/>
                  <a:pt x="2035514" y="4040537"/>
                  <a:pt x="2034834" y="4066356"/>
                </a:cubicBezTo>
                <a:lnTo>
                  <a:pt x="1833038" y="4066356"/>
                </a:lnTo>
                <a:cubicBezTo>
                  <a:pt x="1833717" y="4054126"/>
                  <a:pt x="1836605" y="4042405"/>
                  <a:pt x="1841701" y="4031194"/>
                </a:cubicBezTo>
                <a:cubicBezTo>
                  <a:pt x="1846797" y="4019984"/>
                  <a:pt x="1853931" y="4010132"/>
                  <a:pt x="1863103" y="4001638"/>
                </a:cubicBezTo>
                <a:cubicBezTo>
                  <a:pt x="1872276" y="3993145"/>
                  <a:pt x="1883317" y="3986181"/>
                  <a:pt x="1896226" y="3980745"/>
                </a:cubicBezTo>
                <a:cubicBezTo>
                  <a:pt x="1909136" y="3975310"/>
                  <a:pt x="1924084" y="3972592"/>
                  <a:pt x="1941070" y="3972592"/>
                </a:cubicBezTo>
                <a:close/>
                <a:moveTo>
                  <a:pt x="10584311" y="3874751"/>
                </a:moveTo>
                <a:lnTo>
                  <a:pt x="10584311" y="4370070"/>
                </a:lnTo>
                <a:lnTo>
                  <a:pt x="10737188" y="4370070"/>
                </a:lnTo>
                <a:lnTo>
                  <a:pt x="10737188" y="3874751"/>
                </a:lnTo>
                <a:close/>
                <a:moveTo>
                  <a:pt x="9079362" y="3874751"/>
                </a:moveTo>
                <a:lnTo>
                  <a:pt x="9079362" y="4370070"/>
                </a:lnTo>
                <a:lnTo>
                  <a:pt x="9232238" y="4370070"/>
                </a:lnTo>
                <a:lnTo>
                  <a:pt x="9232238" y="3874751"/>
                </a:lnTo>
                <a:close/>
                <a:moveTo>
                  <a:pt x="8393562" y="3874751"/>
                </a:moveTo>
                <a:lnTo>
                  <a:pt x="8393562" y="4370070"/>
                </a:lnTo>
                <a:lnTo>
                  <a:pt x="8546438" y="4370070"/>
                </a:lnTo>
                <a:lnTo>
                  <a:pt x="8546438" y="3874751"/>
                </a:lnTo>
                <a:close/>
                <a:moveTo>
                  <a:pt x="11142496" y="3862521"/>
                </a:moveTo>
                <a:cubicBezTo>
                  <a:pt x="11124151" y="3862521"/>
                  <a:pt x="11107164" y="3864899"/>
                  <a:pt x="11091536" y="3869655"/>
                </a:cubicBezTo>
                <a:cubicBezTo>
                  <a:pt x="11075909" y="3874411"/>
                  <a:pt x="11061981" y="3880526"/>
                  <a:pt x="11049751" y="3888000"/>
                </a:cubicBezTo>
                <a:cubicBezTo>
                  <a:pt x="11037521" y="3895474"/>
                  <a:pt x="11026989" y="3903967"/>
                  <a:pt x="11018156" y="3913480"/>
                </a:cubicBezTo>
                <a:cubicBezTo>
                  <a:pt x="11009324" y="3922992"/>
                  <a:pt x="11002529" y="3932504"/>
                  <a:pt x="10997772" y="3942017"/>
                </a:cubicBezTo>
                <a:lnTo>
                  <a:pt x="10995734" y="3942017"/>
                </a:lnTo>
                <a:lnTo>
                  <a:pt x="10995734" y="3874751"/>
                </a:lnTo>
                <a:lnTo>
                  <a:pt x="10848973" y="3874751"/>
                </a:lnTo>
                <a:lnTo>
                  <a:pt x="10848973" y="4370070"/>
                </a:lnTo>
                <a:lnTo>
                  <a:pt x="11001850" y="4370070"/>
                </a:lnTo>
                <a:lnTo>
                  <a:pt x="11001850" y="4123430"/>
                </a:lnTo>
                <a:cubicBezTo>
                  <a:pt x="11001850" y="4107123"/>
                  <a:pt x="11002868" y="4091496"/>
                  <a:pt x="11004907" y="4076548"/>
                </a:cubicBezTo>
                <a:cubicBezTo>
                  <a:pt x="11006945" y="4061600"/>
                  <a:pt x="11011192" y="4048181"/>
                  <a:pt x="11017647" y="4036290"/>
                </a:cubicBezTo>
                <a:cubicBezTo>
                  <a:pt x="11024101" y="4024400"/>
                  <a:pt x="11033443" y="4014888"/>
                  <a:pt x="11045674" y="4007753"/>
                </a:cubicBezTo>
                <a:cubicBezTo>
                  <a:pt x="11057905" y="4000619"/>
                  <a:pt x="11073871" y="3997052"/>
                  <a:pt x="11093576" y="3997052"/>
                </a:cubicBezTo>
                <a:cubicBezTo>
                  <a:pt x="11113279" y="3997052"/>
                  <a:pt x="11128397" y="4001129"/>
                  <a:pt x="11138929" y="4009282"/>
                </a:cubicBezTo>
                <a:cubicBezTo>
                  <a:pt x="11149460" y="4017436"/>
                  <a:pt x="11157274" y="4027967"/>
                  <a:pt x="11162369" y="4040877"/>
                </a:cubicBezTo>
                <a:cubicBezTo>
                  <a:pt x="11167465" y="4053786"/>
                  <a:pt x="11170523" y="4067885"/>
                  <a:pt x="11171542" y="4083172"/>
                </a:cubicBezTo>
                <a:cubicBezTo>
                  <a:pt x="11172562" y="4098460"/>
                  <a:pt x="11173071" y="4113238"/>
                  <a:pt x="11173071" y="4127507"/>
                </a:cubicBezTo>
                <a:lnTo>
                  <a:pt x="11173071" y="4370070"/>
                </a:lnTo>
                <a:lnTo>
                  <a:pt x="11325948" y="4370070"/>
                </a:lnTo>
                <a:lnTo>
                  <a:pt x="11325948" y="4096931"/>
                </a:lnTo>
                <a:cubicBezTo>
                  <a:pt x="11325948" y="4063638"/>
                  <a:pt x="11323569" y="4032723"/>
                  <a:pt x="11318813" y="4004186"/>
                </a:cubicBezTo>
                <a:cubicBezTo>
                  <a:pt x="11314056" y="3975649"/>
                  <a:pt x="11305054" y="3950850"/>
                  <a:pt x="11291804" y="3929787"/>
                </a:cubicBezTo>
                <a:cubicBezTo>
                  <a:pt x="11278555" y="3908724"/>
                  <a:pt x="11260040" y="3892247"/>
                  <a:pt x="11236260" y="3880357"/>
                </a:cubicBezTo>
                <a:cubicBezTo>
                  <a:pt x="11212479" y="3868466"/>
                  <a:pt x="11181224" y="3862521"/>
                  <a:pt x="11142496" y="3862521"/>
                </a:cubicBezTo>
                <a:close/>
                <a:moveTo>
                  <a:pt x="10029909" y="3862521"/>
                </a:moveTo>
                <a:cubicBezTo>
                  <a:pt x="10004090" y="3862521"/>
                  <a:pt x="9978611" y="3865748"/>
                  <a:pt x="9953471" y="3872203"/>
                </a:cubicBezTo>
                <a:cubicBezTo>
                  <a:pt x="9928331" y="3878658"/>
                  <a:pt x="9906079" y="3888680"/>
                  <a:pt x="9886715" y="3902269"/>
                </a:cubicBezTo>
                <a:cubicBezTo>
                  <a:pt x="9867351" y="3915858"/>
                  <a:pt x="9851723" y="3933184"/>
                  <a:pt x="9839833" y="3954247"/>
                </a:cubicBezTo>
                <a:cubicBezTo>
                  <a:pt x="9827943" y="3975310"/>
                  <a:pt x="9821998" y="4000449"/>
                  <a:pt x="9821998" y="4029666"/>
                </a:cubicBezTo>
                <a:cubicBezTo>
                  <a:pt x="9821998" y="4060920"/>
                  <a:pt x="9828282" y="4085890"/>
                  <a:pt x="9840852" y="4104575"/>
                </a:cubicBezTo>
                <a:cubicBezTo>
                  <a:pt x="9853422" y="4123260"/>
                  <a:pt x="9869389" y="4137698"/>
                  <a:pt x="9888753" y="4147890"/>
                </a:cubicBezTo>
                <a:cubicBezTo>
                  <a:pt x="9908118" y="4158082"/>
                  <a:pt x="9928841" y="4165726"/>
                  <a:pt x="9950923" y="4170821"/>
                </a:cubicBezTo>
                <a:cubicBezTo>
                  <a:pt x="9973005" y="4175917"/>
                  <a:pt x="9993728" y="4180673"/>
                  <a:pt x="10013093" y="4185090"/>
                </a:cubicBezTo>
                <a:cubicBezTo>
                  <a:pt x="10032457" y="4189506"/>
                  <a:pt x="10048424" y="4194942"/>
                  <a:pt x="10060994" y="4201397"/>
                </a:cubicBezTo>
                <a:cubicBezTo>
                  <a:pt x="10073564" y="4207852"/>
                  <a:pt x="10079849" y="4217534"/>
                  <a:pt x="10079849" y="4230443"/>
                </a:cubicBezTo>
                <a:cubicBezTo>
                  <a:pt x="10079849" y="4244032"/>
                  <a:pt x="10072714" y="4253375"/>
                  <a:pt x="10058446" y="4258471"/>
                </a:cubicBezTo>
                <a:cubicBezTo>
                  <a:pt x="10044178" y="4263566"/>
                  <a:pt x="10028211" y="4266114"/>
                  <a:pt x="10010545" y="4266114"/>
                </a:cubicBezTo>
                <a:cubicBezTo>
                  <a:pt x="9987443" y="4266114"/>
                  <a:pt x="9967230" y="4261528"/>
                  <a:pt x="9949904" y="4252355"/>
                </a:cubicBezTo>
                <a:cubicBezTo>
                  <a:pt x="9932578" y="4243183"/>
                  <a:pt x="9916781" y="4229764"/>
                  <a:pt x="9902512" y="4212098"/>
                </a:cubicBezTo>
                <a:lnTo>
                  <a:pt x="9809767" y="4315035"/>
                </a:lnTo>
                <a:cubicBezTo>
                  <a:pt x="9834228" y="4340174"/>
                  <a:pt x="9864123" y="4357670"/>
                  <a:pt x="9899454" y="4367522"/>
                </a:cubicBezTo>
                <a:cubicBezTo>
                  <a:pt x="9934786" y="4377374"/>
                  <a:pt x="9969777" y="4382300"/>
                  <a:pt x="10004429" y="4382300"/>
                </a:cubicBezTo>
                <a:cubicBezTo>
                  <a:pt x="10030928" y="4382300"/>
                  <a:pt x="10057766" y="4379752"/>
                  <a:pt x="10084944" y="4374657"/>
                </a:cubicBezTo>
                <a:cubicBezTo>
                  <a:pt x="10112122" y="4369561"/>
                  <a:pt x="10136582" y="4360728"/>
                  <a:pt x="10158325" y="4348158"/>
                </a:cubicBezTo>
                <a:cubicBezTo>
                  <a:pt x="10180067" y="4335588"/>
                  <a:pt x="10197903" y="4318942"/>
                  <a:pt x="10211832" y="4298218"/>
                </a:cubicBezTo>
                <a:cubicBezTo>
                  <a:pt x="10225760" y="4277495"/>
                  <a:pt x="10232725" y="4251166"/>
                  <a:pt x="10232725" y="4219232"/>
                </a:cubicBezTo>
                <a:cubicBezTo>
                  <a:pt x="10232725" y="4187978"/>
                  <a:pt x="10226440" y="4163008"/>
                  <a:pt x="10213870" y="4144323"/>
                </a:cubicBezTo>
                <a:cubicBezTo>
                  <a:pt x="10201300" y="4125638"/>
                  <a:pt x="10185334" y="4110860"/>
                  <a:pt x="10165969" y="4099989"/>
                </a:cubicBezTo>
                <a:cubicBezTo>
                  <a:pt x="10146604" y="4089118"/>
                  <a:pt x="10125881" y="4081134"/>
                  <a:pt x="10103799" y="4076038"/>
                </a:cubicBezTo>
                <a:cubicBezTo>
                  <a:pt x="10081717" y="4070942"/>
                  <a:pt x="10060994" y="4066186"/>
                  <a:pt x="10041629" y="4061770"/>
                </a:cubicBezTo>
                <a:cubicBezTo>
                  <a:pt x="10022265" y="4057353"/>
                  <a:pt x="10006298" y="4052257"/>
                  <a:pt x="9993728" y="4046482"/>
                </a:cubicBezTo>
                <a:cubicBezTo>
                  <a:pt x="9981158" y="4040707"/>
                  <a:pt x="9974874" y="4031704"/>
                  <a:pt x="9974874" y="4019474"/>
                </a:cubicBezTo>
                <a:cubicBezTo>
                  <a:pt x="9974874" y="4004526"/>
                  <a:pt x="9980988" y="3993995"/>
                  <a:pt x="9993218" y="3987880"/>
                </a:cubicBezTo>
                <a:cubicBezTo>
                  <a:pt x="10005449" y="3981764"/>
                  <a:pt x="10018019" y="3978707"/>
                  <a:pt x="10030928" y="3978707"/>
                </a:cubicBezTo>
                <a:cubicBezTo>
                  <a:pt x="10067619" y="3978707"/>
                  <a:pt x="10097174" y="3992636"/>
                  <a:pt x="10119596" y="4020493"/>
                </a:cubicBezTo>
                <a:lnTo>
                  <a:pt x="10213360" y="3927748"/>
                </a:lnTo>
                <a:cubicBezTo>
                  <a:pt x="10190259" y="3903288"/>
                  <a:pt x="10162062" y="3886302"/>
                  <a:pt x="10128769" y="3876789"/>
                </a:cubicBezTo>
                <a:cubicBezTo>
                  <a:pt x="10095476" y="3867277"/>
                  <a:pt x="10062522" y="3862521"/>
                  <a:pt x="10029909" y="3862521"/>
                </a:cubicBezTo>
                <a:close/>
                <a:moveTo>
                  <a:pt x="9603913" y="3862521"/>
                </a:moveTo>
                <a:cubicBezTo>
                  <a:pt x="9565863" y="3862521"/>
                  <a:pt x="9530023" y="3868636"/>
                  <a:pt x="9496390" y="3880866"/>
                </a:cubicBezTo>
                <a:cubicBezTo>
                  <a:pt x="9462757" y="3893096"/>
                  <a:pt x="9433540" y="3910592"/>
                  <a:pt x="9408741" y="3933354"/>
                </a:cubicBezTo>
                <a:cubicBezTo>
                  <a:pt x="9383941" y="3956115"/>
                  <a:pt x="9364407" y="3983463"/>
                  <a:pt x="9350139" y="4015397"/>
                </a:cubicBezTo>
                <a:cubicBezTo>
                  <a:pt x="9335870" y="4047331"/>
                  <a:pt x="9328736" y="4083003"/>
                  <a:pt x="9328736" y="4122411"/>
                </a:cubicBezTo>
                <a:cubicBezTo>
                  <a:pt x="9328736" y="4161819"/>
                  <a:pt x="9335870" y="4197490"/>
                  <a:pt x="9350139" y="4229424"/>
                </a:cubicBezTo>
                <a:cubicBezTo>
                  <a:pt x="9364407" y="4261358"/>
                  <a:pt x="9383941" y="4288706"/>
                  <a:pt x="9408741" y="4311468"/>
                </a:cubicBezTo>
                <a:cubicBezTo>
                  <a:pt x="9433540" y="4334229"/>
                  <a:pt x="9462757" y="4351725"/>
                  <a:pt x="9496390" y="4363955"/>
                </a:cubicBezTo>
                <a:cubicBezTo>
                  <a:pt x="9530023" y="4376185"/>
                  <a:pt x="9565863" y="4382300"/>
                  <a:pt x="9603913" y="4382300"/>
                </a:cubicBezTo>
                <a:cubicBezTo>
                  <a:pt x="9633129" y="4382300"/>
                  <a:pt x="9663874" y="4377374"/>
                  <a:pt x="9696148" y="4367522"/>
                </a:cubicBezTo>
                <a:cubicBezTo>
                  <a:pt x="9728422" y="4357670"/>
                  <a:pt x="9756449" y="4340514"/>
                  <a:pt x="9780230" y="4316054"/>
                </a:cubicBezTo>
                <a:lnTo>
                  <a:pt x="9679332" y="4210060"/>
                </a:lnTo>
                <a:cubicBezTo>
                  <a:pt x="9670499" y="4220251"/>
                  <a:pt x="9659967" y="4229084"/>
                  <a:pt x="9647737" y="4236558"/>
                </a:cubicBezTo>
                <a:cubicBezTo>
                  <a:pt x="9635507" y="4244032"/>
                  <a:pt x="9620899" y="4247769"/>
                  <a:pt x="9603913" y="4247769"/>
                </a:cubicBezTo>
                <a:cubicBezTo>
                  <a:pt x="9565184" y="4247769"/>
                  <a:pt x="9535119" y="4236219"/>
                  <a:pt x="9513716" y="4213117"/>
                </a:cubicBezTo>
                <a:cubicBezTo>
                  <a:pt x="9492313" y="4190016"/>
                  <a:pt x="9481612" y="4159780"/>
                  <a:pt x="9481612" y="4122411"/>
                </a:cubicBezTo>
                <a:cubicBezTo>
                  <a:pt x="9481612" y="4085041"/>
                  <a:pt x="9492313" y="4054805"/>
                  <a:pt x="9513716" y="4031704"/>
                </a:cubicBezTo>
                <a:cubicBezTo>
                  <a:pt x="9535119" y="4008603"/>
                  <a:pt x="9565184" y="3997052"/>
                  <a:pt x="9603913" y="3997052"/>
                </a:cubicBezTo>
                <a:cubicBezTo>
                  <a:pt x="9619540" y="3997052"/>
                  <a:pt x="9634148" y="4000619"/>
                  <a:pt x="9647737" y="4007753"/>
                </a:cubicBezTo>
                <a:cubicBezTo>
                  <a:pt x="9661327" y="4014888"/>
                  <a:pt x="9671858" y="4023890"/>
                  <a:pt x="9679332" y="4034762"/>
                </a:cubicBezTo>
                <a:lnTo>
                  <a:pt x="9780230" y="3928767"/>
                </a:lnTo>
                <a:cubicBezTo>
                  <a:pt x="9756449" y="3904307"/>
                  <a:pt x="9728422" y="3887151"/>
                  <a:pt x="9696148" y="3877299"/>
                </a:cubicBezTo>
                <a:cubicBezTo>
                  <a:pt x="9663874" y="3867447"/>
                  <a:pt x="9633129" y="3862521"/>
                  <a:pt x="9603913" y="3862521"/>
                </a:cubicBezTo>
                <a:close/>
                <a:moveTo>
                  <a:pt x="7762530" y="3862521"/>
                </a:moveTo>
                <a:cubicBezTo>
                  <a:pt x="7724481" y="3862521"/>
                  <a:pt x="7688640" y="3868636"/>
                  <a:pt x="7655008" y="3880866"/>
                </a:cubicBezTo>
                <a:cubicBezTo>
                  <a:pt x="7621375" y="3893096"/>
                  <a:pt x="7592158" y="3910592"/>
                  <a:pt x="7567359" y="3933354"/>
                </a:cubicBezTo>
                <a:cubicBezTo>
                  <a:pt x="7542558" y="3956115"/>
                  <a:pt x="7523025" y="3983463"/>
                  <a:pt x="7508756" y="4015397"/>
                </a:cubicBezTo>
                <a:cubicBezTo>
                  <a:pt x="7494488" y="4047331"/>
                  <a:pt x="7487354" y="4083003"/>
                  <a:pt x="7487354" y="4122411"/>
                </a:cubicBezTo>
                <a:cubicBezTo>
                  <a:pt x="7487354" y="4161819"/>
                  <a:pt x="7494488" y="4197490"/>
                  <a:pt x="7508756" y="4229424"/>
                </a:cubicBezTo>
                <a:cubicBezTo>
                  <a:pt x="7523025" y="4261358"/>
                  <a:pt x="7542558" y="4288706"/>
                  <a:pt x="7567359" y="4311468"/>
                </a:cubicBezTo>
                <a:cubicBezTo>
                  <a:pt x="7592158" y="4334229"/>
                  <a:pt x="7621375" y="4351725"/>
                  <a:pt x="7655008" y="4363955"/>
                </a:cubicBezTo>
                <a:cubicBezTo>
                  <a:pt x="7688640" y="4376185"/>
                  <a:pt x="7724481" y="4382300"/>
                  <a:pt x="7762530" y="4382300"/>
                </a:cubicBezTo>
                <a:cubicBezTo>
                  <a:pt x="7800580" y="4382300"/>
                  <a:pt x="7836421" y="4376185"/>
                  <a:pt x="7870054" y="4363955"/>
                </a:cubicBezTo>
                <a:cubicBezTo>
                  <a:pt x="7903686" y="4351725"/>
                  <a:pt x="7932903" y="4334229"/>
                  <a:pt x="7957703" y="4311468"/>
                </a:cubicBezTo>
                <a:cubicBezTo>
                  <a:pt x="7982503" y="4288706"/>
                  <a:pt x="8002037" y="4261358"/>
                  <a:pt x="8016305" y="4229424"/>
                </a:cubicBezTo>
                <a:cubicBezTo>
                  <a:pt x="8030573" y="4197490"/>
                  <a:pt x="8037708" y="4161819"/>
                  <a:pt x="8037708" y="4122411"/>
                </a:cubicBezTo>
                <a:cubicBezTo>
                  <a:pt x="8037708" y="4083003"/>
                  <a:pt x="8030573" y="4047331"/>
                  <a:pt x="8016305" y="4015397"/>
                </a:cubicBezTo>
                <a:cubicBezTo>
                  <a:pt x="8002037" y="3983463"/>
                  <a:pt x="7982503" y="3956115"/>
                  <a:pt x="7957703" y="3933354"/>
                </a:cubicBezTo>
                <a:cubicBezTo>
                  <a:pt x="7932903" y="3910592"/>
                  <a:pt x="7903686" y="3893096"/>
                  <a:pt x="7870054" y="3880866"/>
                </a:cubicBezTo>
                <a:cubicBezTo>
                  <a:pt x="7836421" y="3868636"/>
                  <a:pt x="7800580" y="3862521"/>
                  <a:pt x="7762530" y="3862521"/>
                </a:cubicBezTo>
                <a:close/>
                <a:moveTo>
                  <a:pt x="5627521" y="3862521"/>
                </a:moveTo>
                <a:cubicBezTo>
                  <a:pt x="5609176" y="3862521"/>
                  <a:pt x="5592189" y="3864899"/>
                  <a:pt x="5576562" y="3869655"/>
                </a:cubicBezTo>
                <a:cubicBezTo>
                  <a:pt x="5560935" y="3874411"/>
                  <a:pt x="5547007" y="3880526"/>
                  <a:pt x="5534777" y="3888000"/>
                </a:cubicBezTo>
                <a:cubicBezTo>
                  <a:pt x="5522547" y="3895474"/>
                  <a:pt x="5512015" y="3903967"/>
                  <a:pt x="5503182" y="3913480"/>
                </a:cubicBezTo>
                <a:cubicBezTo>
                  <a:pt x="5494349" y="3922992"/>
                  <a:pt x="5487554" y="3932504"/>
                  <a:pt x="5482798" y="3942017"/>
                </a:cubicBezTo>
                <a:lnTo>
                  <a:pt x="5480760" y="3942017"/>
                </a:lnTo>
                <a:lnTo>
                  <a:pt x="5480760" y="3874751"/>
                </a:lnTo>
                <a:lnTo>
                  <a:pt x="5333999" y="3874751"/>
                </a:lnTo>
                <a:lnTo>
                  <a:pt x="5333999" y="4370070"/>
                </a:lnTo>
                <a:lnTo>
                  <a:pt x="5486875" y="4370070"/>
                </a:lnTo>
                <a:lnTo>
                  <a:pt x="5486875" y="4123430"/>
                </a:lnTo>
                <a:cubicBezTo>
                  <a:pt x="5486875" y="4107123"/>
                  <a:pt x="5487894" y="4091496"/>
                  <a:pt x="5489933" y="4076548"/>
                </a:cubicBezTo>
                <a:cubicBezTo>
                  <a:pt x="5491971" y="4061600"/>
                  <a:pt x="5496217" y="4048181"/>
                  <a:pt x="5502672" y="4036290"/>
                </a:cubicBezTo>
                <a:cubicBezTo>
                  <a:pt x="5509127" y="4024400"/>
                  <a:pt x="5518469" y="4014888"/>
                  <a:pt x="5530700" y="4007753"/>
                </a:cubicBezTo>
                <a:cubicBezTo>
                  <a:pt x="5542930" y="4000619"/>
                  <a:pt x="5558897" y="3997052"/>
                  <a:pt x="5578601" y="3997052"/>
                </a:cubicBezTo>
                <a:cubicBezTo>
                  <a:pt x="5598304" y="3997052"/>
                  <a:pt x="5613423" y="4001129"/>
                  <a:pt x="5623954" y="4009282"/>
                </a:cubicBezTo>
                <a:cubicBezTo>
                  <a:pt x="5634485" y="4017436"/>
                  <a:pt x="5642299" y="4027967"/>
                  <a:pt x="5647395" y="4040877"/>
                </a:cubicBezTo>
                <a:cubicBezTo>
                  <a:pt x="5652491" y="4053786"/>
                  <a:pt x="5655549" y="4067885"/>
                  <a:pt x="5656568" y="4083172"/>
                </a:cubicBezTo>
                <a:cubicBezTo>
                  <a:pt x="5657587" y="4098460"/>
                  <a:pt x="5658096" y="4113238"/>
                  <a:pt x="5658096" y="4127507"/>
                </a:cubicBezTo>
                <a:lnTo>
                  <a:pt x="5658096" y="4370070"/>
                </a:lnTo>
                <a:lnTo>
                  <a:pt x="5810972" y="4370070"/>
                </a:lnTo>
                <a:lnTo>
                  <a:pt x="5810972" y="4096931"/>
                </a:lnTo>
                <a:cubicBezTo>
                  <a:pt x="5810972" y="4063638"/>
                  <a:pt x="5808594" y="4032723"/>
                  <a:pt x="5803838" y="4004186"/>
                </a:cubicBezTo>
                <a:cubicBezTo>
                  <a:pt x="5799082" y="3975649"/>
                  <a:pt x="5790079" y="3950850"/>
                  <a:pt x="5776830" y="3929787"/>
                </a:cubicBezTo>
                <a:cubicBezTo>
                  <a:pt x="5763581" y="3908724"/>
                  <a:pt x="5745065" y="3892247"/>
                  <a:pt x="5721285" y="3880357"/>
                </a:cubicBezTo>
                <a:cubicBezTo>
                  <a:pt x="5697504" y="3868466"/>
                  <a:pt x="5666250" y="3862521"/>
                  <a:pt x="5627521" y="3862521"/>
                </a:cubicBezTo>
                <a:close/>
                <a:moveTo>
                  <a:pt x="5016311" y="3862521"/>
                </a:moveTo>
                <a:cubicBezTo>
                  <a:pt x="4975544" y="3862521"/>
                  <a:pt x="4936136" y="3869146"/>
                  <a:pt x="4898087" y="3882395"/>
                </a:cubicBezTo>
                <a:cubicBezTo>
                  <a:pt x="4860037" y="3895644"/>
                  <a:pt x="4826745" y="3915518"/>
                  <a:pt x="4798208" y="3942017"/>
                </a:cubicBezTo>
                <a:lnTo>
                  <a:pt x="4879742" y="4025589"/>
                </a:lnTo>
                <a:cubicBezTo>
                  <a:pt x="4896048" y="4007244"/>
                  <a:pt x="4914563" y="3992806"/>
                  <a:pt x="4935287" y="3982274"/>
                </a:cubicBezTo>
                <a:cubicBezTo>
                  <a:pt x="4956010" y="3971743"/>
                  <a:pt x="4978942" y="3966477"/>
                  <a:pt x="5004081" y="3966477"/>
                </a:cubicBezTo>
                <a:cubicBezTo>
                  <a:pt x="5030580" y="3966477"/>
                  <a:pt x="5053511" y="3974460"/>
                  <a:pt x="5072875" y="3990427"/>
                </a:cubicBezTo>
                <a:cubicBezTo>
                  <a:pt x="5092240" y="4006395"/>
                  <a:pt x="5101922" y="4027967"/>
                  <a:pt x="5101922" y="4055145"/>
                </a:cubicBezTo>
                <a:cubicBezTo>
                  <a:pt x="5080859" y="4055145"/>
                  <a:pt x="5057928" y="4055485"/>
                  <a:pt x="5033128" y="4056164"/>
                </a:cubicBezTo>
                <a:cubicBezTo>
                  <a:pt x="5008328" y="4056844"/>
                  <a:pt x="4983527" y="4058882"/>
                  <a:pt x="4958728" y="4062279"/>
                </a:cubicBezTo>
                <a:cubicBezTo>
                  <a:pt x="4933928" y="4065677"/>
                  <a:pt x="4909977" y="4070942"/>
                  <a:pt x="4886876" y="4078077"/>
                </a:cubicBezTo>
                <a:cubicBezTo>
                  <a:pt x="4863774" y="4085211"/>
                  <a:pt x="4843222" y="4095233"/>
                  <a:pt x="4825216" y="4108142"/>
                </a:cubicBezTo>
                <a:cubicBezTo>
                  <a:pt x="4807210" y="4121052"/>
                  <a:pt x="4792942" y="4137359"/>
                  <a:pt x="4782411" y="4157063"/>
                </a:cubicBezTo>
                <a:cubicBezTo>
                  <a:pt x="4771879" y="4176767"/>
                  <a:pt x="4766613" y="4200887"/>
                  <a:pt x="4766614" y="4229424"/>
                </a:cubicBezTo>
                <a:cubicBezTo>
                  <a:pt x="4766613" y="4254564"/>
                  <a:pt x="4771369" y="4276646"/>
                  <a:pt x="4780882" y="4295670"/>
                </a:cubicBezTo>
                <a:cubicBezTo>
                  <a:pt x="4790394" y="4314695"/>
                  <a:pt x="4803304" y="4330662"/>
                  <a:pt x="4819611" y="4343572"/>
                </a:cubicBezTo>
                <a:cubicBezTo>
                  <a:pt x="4835917" y="4356481"/>
                  <a:pt x="4854772" y="4366163"/>
                  <a:pt x="4876175" y="4372618"/>
                </a:cubicBezTo>
                <a:cubicBezTo>
                  <a:pt x="4897577" y="4379073"/>
                  <a:pt x="4919829" y="4382300"/>
                  <a:pt x="4942931" y="4382300"/>
                </a:cubicBezTo>
                <a:cubicBezTo>
                  <a:pt x="4974185" y="4382300"/>
                  <a:pt x="5003911" y="4376525"/>
                  <a:pt x="5032108" y="4364974"/>
                </a:cubicBezTo>
                <a:cubicBezTo>
                  <a:pt x="5060306" y="4353424"/>
                  <a:pt x="5082898" y="4334399"/>
                  <a:pt x="5099884" y="4307901"/>
                </a:cubicBezTo>
                <a:lnTo>
                  <a:pt x="5101922" y="4307901"/>
                </a:lnTo>
                <a:lnTo>
                  <a:pt x="5101922" y="4370070"/>
                </a:lnTo>
                <a:lnTo>
                  <a:pt x="5242569" y="4370070"/>
                </a:lnTo>
                <a:lnTo>
                  <a:pt x="5242569" y="4118334"/>
                </a:lnTo>
                <a:cubicBezTo>
                  <a:pt x="5242569" y="4076887"/>
                  <a:pt x="5239171" y="4040367"/>
                  <a:pt x="5232376" y="4008773"/>
                </a:cubicBezTo>
                <a:cubicBezTo>
                  <a:pt x="5225582" y="3977178"/>
                  <a:pt x="5213521" y="3950510"/>
                  <a:pt x="5196196" y="3928767"/>
                </a:cubicBezTo>
                <a:cubicBezTo>
                  <a:pt x="5178869" y="3907025"/>
                  <a:pt x="5155768" y="3890548"/>
                  <a:pt x="5126892" y="3879337"/>
                </a:cubicBezTo>
                <a:cubicBezTo>
                  <a:pt x="5098015" y="3868126"/>
                  <a:pt x="5061155" y="3862521"/>
                  <a:pt x="5016311" y="3862521"/>
                </a:cubicBezTo>
                <a:close/>
                <a:moveTo>
                  <a:pt x="4374297" y="3862521"/>
                </a:moveTo>
                <a:cubicBezTo>
                  <a:pt x="4340325" y="3862521"/>
                  <a:pt x="4312128" y="3870165"/>
                  <a:pt x="4289706" y="3885452"/>
                </a:cubicBezTo>
                <a:cubicBezTo>
                  <a:pt x="4267284" y="3900740"/>
                  <a:pt x="4247920" y="3923672"/>
                  <a:pt x="4231614" y="3954247"/>
                </a:cubicBezTo>
                <a:lnTo>
                  <a:pt x="4229574" y="3954247"/>
                </a:lnTo>
                <a:lnTo>
                  <a:pt x="4229574" y="3874751"/>
                </a:lnTo>
                <a:lnTo>
                  <a:pt x="4076699" y="3874751"/>
                </a:lnTo>
                <a:lnTo>
                  <a:pt x="4076699" y="4370070"/>
                </a:lnTo>
                <a:lnTo>
                  <a:pt x="4229574" y="4370070"/>
                </a:lnTo>
                <a:lnTo>
                  <a:pt x="4229574" y="4163178"/>
                </a:lnTo>
                <a:cubicBezTo>
                  <a:pt x="4229574" y="4138717"/>
                  <a:pt x="4230933" y="4116296"/>
                  <a:pt x="4233651" y="4095912"/>
                </a:cubicBezTo>
                <a:cubicBezTo>
                  <a:pt x="4236369" y="4075529"/>
                  <a:pt x="4242314" y="4058033"/>
                  <a:pt x="4251487" y="4043425"/>
                </a:cubicBezTo>
                <a:cubicBezTo>
                  <a:pt x="4260660" y="4028816"/>
                  <a:pt x="4273739" y="4017436"/>
                  <a:pt x="4290725" y="4009282"/>
                </a:cubicBezTo>
                <a:cubicBezTo>
                  <a:pt x="4307712" y="4001129"/>
                  <a:pt x="4330813" y="3997052"/>
                  <a:pt x="4360029" y="3997052"/>
                </a:cubicBezTo>
                <a:cubicBezTo>
                  <a:pt x="4371579" y="3997052"/>
                  <a:pt x="4382621" y="3997901"/>
                  <a:pt x="4393153" y="3999600"/>
                </a:cubicBezTo>
                <a:cubicBezTo>
                  <a:pt x="4403684" y="4001299"/>
                  <a:pt x="4414385" y="4003847"/>
                  <a:pt x="4425256" y="4007244"/>
                </a:cubicBezTo>
                <a:lnTo>
                  <a:pt x="4425256" y="3867617"/>
                </a:lnTo>
                <a:cubicBezTo>
                  <a:pt x="4417782" y="3865579"/>
                  <a:pt x="4409629" y="3864220"/>
                  <a:pt x="4400796" y="3863540"/>
                </a:cubicBezTo>
                <a:cubicBezTo>
                  <a:pt x="4391963" y="3862861"/>
                  <a:pt x="4383130" y="3862521"/>
                  <a:pt x="4374297" y="3862521"/>
                </a:cubicBezTo>
                <a:close/>
                <a:moveTo>
                  <a:pt x="3755564" y="3862521"/>
                </a:moveTo>
                <a:cubicBezTo>
                  <a:pt x="3717514" y="3862521"/>
                  <a:pt x="3681673" y="3868636"/>
                  <a:pt x="3648040" y="3880866"/>
                </a:cubicBezTo>
                <a:cubicBezTo>
                  <a:pt x="3614408" y="3893096"/>
                  <a:pt x="3585191" y="3910592"/>
                  <a:pt x="3560391" y="3933354"/>
                </a:cubicBezTo>
                <a:cubicBezTo>
                  <a:pt x="3535591" y="3956115"/>
                  <a:pt x="3516057" y="3983463"/>
                  <a:pt x="3501789" y="4015397"/>
                </a:cubicBezTo>
                <a:cubicBezTo>
                  <a:pt x="3487521" y="4047331"/>
                  <a:pt x="3480386" y="4083003"/>
                  <a:pt x="3480386" y="4122411"/>
                </a:cubicBezTo>
                <a:cubicBezTo>
                  <a:pt x="3480386" y="4161819"/>
                  <a:pt x="3487521" y="4197490"/>
                  <a:pt x="3501789" y="4229424"/>
                </a:cubicBezTo>
                <a:cubicBezTo>
                  <a:pt x="3516057" y="4261358"/>
                  <a:pt x="3535591" y="4288706"/>
                  <a:pt x="3560391" y="4311468"/>
                </a:cubicBezTo>
                <a:cubicBezTo>
                  <a:pt x="3585191" y="4334229"/>
                  <a:pt x="3614408" y="4351725"/>
                  <a:pt x="3648040" y="4363955"/>
                </a:cubicBezTo>
                <a:cubicBezTo>
                  <a:pt x="3681673" y="4376185"/>
                  <a:pt x="3717514" y="4382300"/>
                  <a:pt x="3755564" y="4382300"/>
                </a:cubicBezTo>
                <a:cubicBezTo>
                  <a:pt x="3795651" y="4382300"/>
                  <a:pt x="3834380" y="4373807"/>
                  <a:pt x="3871749" y="4356821"/>
                </a:cubicBezTo>
                <a:cubicBezTo>
                  <a:pt x="3909119" y="4339835"/>
                  <a:pt x="3940035" y="4315714"/>
                  <a:pt x="3964494" y="4284460"/>
                </a:cubicBezTo>
                <a:lnTo>
                  <a:pt x="3857481" y="4205983"/>
                </a:lnTo>
                <a:cubicBezTo>
                  <a:pt x="3844572" y="4223649"/>
                  <a:pt x="3829454" y="4238087"/>
                  <a:pt x="3812128" y="4249298"/>
                </a:cubicBezTo>
                <a:cubicBezTo>
                  <a:pt x="3794802" y="4260509"/>
                  <a:pt x="3773569" y="4266114"/>
                  <a:pt x="3748430" y="4266114"/>
                </a:cubicBezTo>
                <a:cubicBezTo>
                  <a:pt x="3718534" y="4266114"/>
                  <a:pt x="3693394" y="4257451"/>
                  <a:pt x="3673010" y="4240125"/>
                </a:cubicBezTo>
                <a:cubicBezTo>
                  <a:pt x="3652627" y="4222799"/>
                  <a:pt x="3639378" y="4199528"/>
                  <a:pt x="3633263" y="4170312"/>
                </a:cubicBezTo>
                <a:lnTo>
                  <a:pt x="3987935" y="4170312"/>
                </a:lnTo>
                <a:lnTo>
                  <a:pt x="3987935" y="4122411"/>
                </a:lnTo>
                <a:cubicBezTo>
                  <a:pt x="3987935" y="4083003"/>
                  <a:pt x="3982500" y="4047331"/>
                  <a:pt x="3971629" y="4015397"/>
                </a:cubicBezTo>
                <a:cubicBezTo>
                  <a:pt x="3960758" y="3983463"/>
                  <a:pt x="3945300" y="3956115"/>
                  <a:pt x="3925256" y="3933354"/>
                </a:cubicBezTo>
                <a:cubicBezTo>
                  <a:pt x="3905212" y="3910592"/>
                  <a:pt x="3880752" y="3893096"/>
                  <a:pt x="3851875" y="3880866"/>
                </a:cubicBezTo>
                <a:cubicBezTo>
                  <a:pt x="3822999" y="3868636"/>
                  <a:pt x="3790895" y="3862521"/>
                  <a:pt x="3755564" y="3862521"/>
                </a:cubicBezTo>
                <a:close/>
                <a:moveTo>
                  <a:pt x="2569996" y="3862521"/>
                </a:moveTo>
                <a:cubicBezTo>
                  <a:pt x="2551652" y="3862521"/>
                  <a:pt x="2534665" y="3864899"/>
                  <a:pt x="2519037" y="3869655"/>
                </a:cubicBezTo>
                <a:cubicBezTo>
                  <a:pt x="2503411" y="3874411"/>
                  <a:pt x="2489482" y="3880526"/>
                  <a:pt x="2477252" y="3888000"/>
                </a:cubicBezTo>
                <a:cubicBezTo>
                  <a:pt x="2465022" y="3895474"/>
                  <a:pt x="2454490" y="3903967"/>
                  <a:pt x="2445657" y="3913480"/>
                </a:cubicBezTo>
                <a:cubicBezTo>
                  <a:pt x="2436824" y="3922992"/>
                  <a:pt x="2430030" y="3932504"/>
                  <a:pt x="2425274" y="3942017"/>
                </a:cubicBezTo>
                <a:lnTo>
                  <a:pt x="2423236" y="3942017"/>
                </a:lnTo>
                <a:lnTo>
                  <a:pt x="2423236" y="3874751"/>
                </a:lnTo>
                <a:lnTo>
                  <a:pt x="2276475" y="3874751"/>
                </a:lnTo>
                <a:lnTo>
                  <a:pt x="2276475" y="4370070"/>
                </a:lnTo>
                <a:lnTo>
                  <a:pt x="2429350" y="4370070"/>
                </a:lnTo>
                <a:lnTo>
                  <a:pt x="2429350" y="4123430"/>
                </a:lnTo>
                <a:cubicBezTo>
                  <a:pt x="2429350" y="4107123"/>
                  <a:pt x="2430369" y="4091496"/>
                  <a:pt x="2432408" y="4076548"/>
                </a:cubicBezTo>
                <a:cubicBezTo>
                  <a:pt x="2434446" y="4061600"/>
                  <a:pt x="2438693" y="4048181"/>
                  <a:pt x="2445148" y="4036290"/>
                </a:cubicBezTo>
                <a:cubicBezTo>
                  <a:pt x="2451602" y="4024400"/>
                  <a:pt x="2460944" y="4014888"/>
                  <a:pt x="2473175" y="4007753"/>
                </a:cubicBezTo>
                <a:cubicBezTo>
                  <a:pt x="2485405" y="4000619"/>
                  <a:pt x="2501372" y="3997052"/>
                  <a:pt x="2521076" y="3997052"/>
                </a:cubicBezTo>
                <a:cubicBezTo>
                  <a:pt x="2540780" y="3997052"/>
                  <a:pt x="2555898" y="4001129"/>
                  <a:pt x="2566429" y="4009282"/>
                </a:cubicBezTo>
                <a:cubicBezTo>
                  <a:pt x="2576961" y="4017436"/>
                  <a:pt x="2584775" y="4027967"/>
                  <a:pt x="2589870" y="4040877"/>
                </a:cubicBezTo>
                <a:cubicBezTo>
                  <a:pt x="2594966" y="4053786"/>
                  <a:pt x="2598024" y="4067885"/>
                  <a:pt x="2599043" y="4083172"/>
                </a:cubicBezTo>
                <a:cubicBezTo>
                  <a:pt x="2600062" y="4098460"/>
                  <a:pt x="2600572" y="4113238"/>
                  <a:pt x="2600572" y="4127507"/>
                </a:cubicBezTo>
                <a:lnTo>
                  <a:pt x="2600572" y="4370070"/>
                </a:lnTo>
                <a:lnTo>
                  <a:pt x="2753448" y="4370070"/>
                </a:lnTo>
                <a:lnTo>
                  <a:pt x="2753448" y="4096931"/>
                </a:lnTo>
                <a:cubicBezTo>
                  <a:pt x="2753448" y="4063638"/>
                  <a:pt x="2751070" y="4032723"/>
                  <a:pt x="2746314" y="4004186"/>
                </a:cubicBezTo>
                <a:cubicBezTo>
                  <a:pt x="2741558" y="3975649"/>
                  <a:pt x="2732555" y="3950850"/>
                  <a:pt x="2719306" y="3929787"/>
                </a:cubicBezTo>
                <a:cubicBezTo>
                  <a:pt x="2706056" y="3908724"/>
                  <a:pt x="2687541" y="3892247"/>
                  <a:pt x="2663760" y="3880357"/>
                </a:cubicBezTo>
                <a:cubicBezTo>
                  <a:pt x="2639979" y="3868466"/>
                  <a:pt x="2608726" y="3862521"/>
                  <a:pt x="2569996" y="3862521"/>
                </a:cubicBezTo>
                <a:close/>
                <a:moveTo>
                  <a:pt x="1955339" y="3862521"/>
                </a:moveTo>
                <a:cubicBezTo>
                  <a:pt x="1917289" y="3862521"/>
                  <a:pt x="1881448" y="3868636"/>
                  <a:pt x="1847816" y="3880866"/>
                </a:cubicBezTo>
                <a:cubicBezTo>
                  <a:pt x="1814183" y="3893096"/>
                  <a:pt x="1784966" y="3910592"/>
                  <a:pt x="1760167" y="3933354"/>
                </a:cubicBezTo>
                <a:cubicBezTo>
                  <a:pt x="1735367" y="3956115"/>
                  <a:pt x="1715832" y="3983463"/>
                  <a:pt x="1701564" y="4015397"/>
                </a:cubicBezTo>
                <a:cubicBezTo>
                  <a:pt x="1687296" y="4047331"/>
                  <a:pt x="1680161" y="4083003"/>
                  <a:pt x="1680161" y="4122411"/>
                </a:cubicBezTo>
                <a:cubicBezTo>
                  <a:pt x="1680161" y="4161819"/>
                  <a:pt x="1687296" y="4197490"/>
                  <a:pt x="1701564" y="4229424"/>
                </a:cubicBezTo>
                <a:cubicBezTo>
                  <a:pt x="1715832" y="4261358"/>
                  <a:pt x="1735367" y="4288706"/>
                  <a:pt x="1760167" y="4311468"/>
                </a:cubicBezTo>
                <a:cubicBezTo>
                  <a:pt x="1784966" y="4334229"/>
                  <a:pt x="1814183" y="4351725"/>
                  <a:pt x="1847816" y="4363955"/>
                </a:cubicBezTo>
                <a:cubicBezTo>
                  <a:pt x="1881448" y="4376185"/>
                  <a:pt x="1917289" y="4382300"/>
                  <a:pt x="1955339" y="4382300"/>
                </a:cubicBezTo>
                <a:cubicBezTo>
                  <a:pt x="1995426" y="4382300"/>
                  <a:pt x="2034155" y="4373807"/>
                  <a:pt x="2071525" y="4356821"/>
                </a:cubicBezTo>
                <a:cubicBezTo>
                  <a:pt x="2108894" y="4339835"/>
                  <a:pt x="2139809" y="4315714"/>
                  <a:pt x="2164270" y="4284460"/>
                </a:cubicBezTo>
                <a:lnTo>
                  <a:pt x="2057256" y="4205983"/>
                </a:lnTo>
                <a:cubicBezTo>
                  <a:pt x="2044347" y="4223649"/>
                  <a:pt x="2029229" y="4238087"/>
                  <a:pt x="2011903" y="4249298"/>
                </a:cubicBezTo>
                <a:cubicBezTo>
                  <a:pt x="1994577" y="4260509"/>
                  <a:pt x="1973344" y="4266114"/>
                  <a:pt x="1948204" y="4266114"/>
                </a:cubicBezTo>
                <a:cubicBezTo>
                  <a:pt x="1918309" y="4266114"/>
                  <a:pt x="1893169" y="4257451"/>
                  <a:pt x="1872786" y="4240125"/>
                </a:cubicBezTo>
                <a:cubicBezTo>
                  <a:pt x="1852402" y="4222799"/>
                  <a:pt x="1839153" y="4199528"/>
                  <a:pt x="1833038" y="4170312"/>
                </a:cubicBezTo>
                <a:lnTo>
                  <a:pt x="2187711" y="4170312"/>
                </a:lnTo>
                <a:lnTo>
                  <a:pt x="2187711" y="4122411"/>
                </a:lnTo>
                <a:cubicBezTo>
                  <a:pt x="2187711" y="4083003"/>
                  <a:pt x="2182275" y="4047331"/>
                  <a:pt x="2171404" y="4015397"/>
                </a:cubicBezTo>
                <a:cubicBezTo>
                  <a:pt x="2160532" y="3983463"/>
                  <a:pt x="2145075" y="3956115"/>
                  <a:pt x="2125031" y="3933354"/>
                </a:cubicBezTo>
                <a:cubicBezTo>
                  <a:pt x="2104987" y="3910592"/>
                  <a:pt x="2080527" y="3893096"/>
                  <a:pt x="2051650" y="3880866"/>
                </a:cubicBezTo>
                <a:cubicBezTo>
                  <a:pt x="2022774" y="3868636"/>
                  <a:pt x="1990670" y="3862521"/>
                  <a:pt x="1955339" y="3862521"/>
                </a:cubicBezTo>
                <a:close/>
                <a:moveTo>
                  <a:pt x="7045879" y="3783025"/>
                </a:moveTo>
                <a:lnTo>
                  <a:pt x="7127413" y="3783025"/>
                </a:lnTo>
                <a:cubicBezTo>
                  <a:pt x="7142361" y="3783025"/>
                  <a:pt x="7157988" y="3783875"/>
                  <a:pt x="7174295" y="3785573"/>
                </a:cubicBezTo>
                <a:cubicBezTo>
                  <a:pt x="7190602" y="3787272"/>
                  <a:pt x="7205380" y="3791179"/>
                  <a:pt x="7218629" y="3797294"/>
                </a:cubicBezTo>
                <a:cubicBezTo>
                  <a:pt x="7231879" y="3803409"/>
                  <a:pt x="7242750" y="3812072"/>
                  <a:pt x="7251243" y="3823283"/>
                </a:cubicBezTo>
                <a:cubicBezTo>
                  <a:pt x="7259736" y="3834494"/>
                  <a:pt x="7263982" y="3849272"/>
                  <a:pt x="7263982" y="3867617"/>
                </a:cubicBezTo>
                <a:cubicBezTo>
                  <a:pt x="7263982" y="3884603"/>
                  <a:pt x="7260755" y="3898702"/>
                  <a:pt x="7254300" y="3909913"/>
                </a:cubicBezTo>
                <a:cubicBezTo>
                  <a:pt x="7247846" y="3921124"/>
                  <a:pt x="7239353" y="3929956"/>
                  <a:pt x="7228821" y="3936411"/>
                </a:cubicBezTo>
                <a:cubicBezTo>
                  <a:pt x="7218290" y="3942866"/>
                  <a:pt x="7206399" y="3947452"/>
                  <a:pt x="7193150" y="3950170"/>
                </a:cubicBezTo>
                <a:cubicBezTo>
                  <a:pt x="7179901" y="3952888"/>
                  <a:pt x="7166142" y="3954247"/>
                  <a:pt x="7151874" y="3954247"/>
                </a:cubicBezTo>
                <a:lnTo>
                  <a:pt x="7045879" y="3954247"/>
                </a:lnTo>
                <a:close/>
                <a:moveTo>
                  <a:pt x="8708162" y="3727990"/>
                </a:moveTo>
                <a:lnTo>
                  <a:pt x="8708162" y="3874751"/>
                </a:lnTo>
                <a:lnTo>
                  <a:pt x="8610322" y="3874751"/>
                </a:lnTo>
                <a:lnTo>
                  <a:pt x="8610322" y="3997052"/>
                </a:lnTo>
                <a:lnTo>
                  <a:pt x="8708162" y="3997052"/>
                </a:lnTo>
                <a:lnTo>
                  <a:pt x="8708162" y="4232482"/>
                </a:lnTo>
                <a:cubicBezTo>
                  <a:pt x="8708162" y="4259660"/>
                  <a:pt x="8712749" y="4282761"/>
                  <a:pt x="8721922" y="4301785"/>
                </a:cubicBezTo>
                <a:cubicBezTo>
                  <a:pt x="8731094" y="4320810"/>
                  <a:pt x="8743834" y="4336268"/>
                  <a:pt x="8760141" y="4348158"/>
                </a:cubicBezTo>
                <a:cubicBezTo>
                  <a:pt x="8776448" y="4360048"/>
                  <a:pt x="8795472" y="4368711"/>
                  <a:pt x="8817214" y="4374147"/>
                </a:cubicBezTo>
                <a:cubicBezTo>
                  <a:pt x="8838957" y="4379583"/>
                  <a:pt x="8862738" y="4382300"/>
                  <a:pt x="8888557" y="4382300"/>
                </a:cubicBezTo>
                <a:cubicBezTo>
                  <a:pt x="8906222" y="4382300"/>
                  <a:pt x="8924228" y="4381281"/>
                  <a:pt x="8942572" y="4379243"/>
                </a:cubicBezTo>
                <a:cubicBezTo>
                  <a:pt x="8960918" y="4377204"/>
                  <a:pt x="8978584" y="4373128"/>
                  <a:pt x="8995570" y="4367013"/>
                </a:cubicBezTo>
                <a:lnTo>
                  <a:pt x="8995570" y="4239616"/>
                </a:lnTo>
                <a:cubicBezTo>
                  <a:pt x="8988775" y="4245731"/>
                  <a:pt x="8978754" y="4249638"/>
                  <a:pt x="8965504" y="4251336"/>
                </a:cubicBezTo>
                <a:cubicBezTo>
                  <a:pt x="8952256" y="4253035"/>
                  <a:pt x="8941554" y="4253884"/>
                  <a:pt x="8933400" y="4253884"/>
                </a:cubicBezTo>
                <a:cubicBezTo>
                  <a:pt x="8917094" y="4253884"/>
                  <a:pt x="8904014" y="4251676"/>
                  <a:pt x="8894162" y="4247260"/>
                </a:cubicBezTo>
                <a:cubicBezTo>
                  <a:pt x="8884310" y="4242843"/>
                  <a:pt x="8877006" y="4236558"/>
                  <a:pt x="8872250" y="4228405"/>
                </a:cubicBezTo>
                <a:cubicBezTo>
                  <a:pt x="8867494" y="4220251"/>
                  <a:pt x="8864436" y="4210569"/>
                  <a:pt x="8863078" y="4199358"/>
                </a:cubicBezTo>
                <a:cubicBezTo>
                  <a:pt x="8861718" y="4188147"/>
                  <a:pt x="8861039" y="4175747"/>
                  <a:pt x="8861039" y="4162158"/>
                </a:cubicBezTo>
                <a:lnTo>
                  <a:pt x="8861039" y="3997052"/>
                </a:lnTo>
                <a:lnTo>
                  <a:pt x="8995570" y="3997052"/>
                </a:lnTo>
                <a:lnTo>
                  <a:pt x="8995570" y="3874751"/>
                </a:lnTo>
                <a:lnTo>
                  <a:pt x="8861039" y="3874751"/>
                </a:lnTo>
                <a:lnTo>
                  <a:pt x="8861039" y="3727990"/>
                </a:lnTo>
                <a:close/>
                <a:moveTo>
                  <a:pt x="6886888" y="3648494"/>
                </a:moveTo>
                <a:lnTo>
                  <a:pt x="6886888" y="4370070"/>
                </a:lnTo>
                <a:lnTo>
                  <a:pt x="7045879" y="4370070"/>
                </a:lnTo>
                <a:lnTo>
                  <a:pt x="7045879" y="4088778"/>
                </a:lnTo>
                <a:lnTo>
                  <a:pt x="7162065" y="4088778"/>
                </a:lnTo>
                <a:cubicBezTo>
                  <a:pt x="7200114" y="4088778"/>
                  <a:pt x="7235446" y="4085211"/>
                  <a:pt x="7268060" y="4078077"/>
                </a:cubicBezTo>
                <a:cubicBezTo>
                  <a:pt x="7300673" y="4070942"/>
                  <a:pt x="7328870" y="4058882"/>
                  <a:pt x="7352651" y="4041896"/>
                </a:cubicBezTo>
                <a:cubicBezTo>
                  <a:pt x="7376431" y="4024910"/>
                  <a:pt x="7395116" y="4002148"/>
                  <a:pt x="7408706" y="3973611"/>
                </a:cubicBezTo>
                <a:cubicBezTo>
                  <a:pt x="7422294" y="3945074"/>
                  <a:pt x="7429089" y="3909743"/>
                  <a:pt x="7429089" y="3867617"/>
                </a:cubicBezTo>
                <a:cubicBezTo>
                  <a:pt x="7429089" y="3824812"/>
                  <a:pt x="7421785" y="3789310"/>
                  <a:pt x="7407177" y="3761113"/>
                </a:cubicBezTo>
                <a:cubicBezTo>
                  <a:pt x="7392569" y="3732916"/>
                  <a:pt x="7372865" y="3710494"/>
                  <a:pt x="7348065" y="3693848"/>
                </a:cubicBezTo>
                <a:cubicBezTo>
                  <a:pt x="7323265" y="3677201"/>
                  <a:pt x="7294218" y="3665481"/>
                  <a:pt x="7260925" y="3658686"/>
                </a:cubicBezTo>
                <a:cubicBezTo>
                  <a:pt x="7227632" y="3651892"/>
                  <a:pt x="7192301" y="3648494"/>
                  <a:pt x="7154931" y="3648494"/>
                </a:cubicBezTo>
                <a:close/>
                <a:moveTo>
                  <a:pt x="10660750" y="3630149"/>
                </a:moveTo>
                <a:cubicBezTo>
                  <a:pt x="10636290" y="3630149"/>
                  <a:pt x="10615397" y="3638812"/>
                  <a:pt x="10598070" y="3656138"/>
                </a:cubicBezTo>
                <a:cubicBezTo>
                  <a:pt x="10580744" y="3673464"/>
                  <a:pt x="10572082" y="3694357"/>
                  <a:pt x="10572082" y="3718817"/>
                </a:cubicBezTo>
                <a:cubicBezTo>
                  <a:pt x="10572082" y="3743278"/>
                  <a:pt x="10580744" y="3764171"/>
                  <a:pt x="10598070" y="3781497"/>
                </a:cubicBezTo>
                <a:cubicBezTo>
                  <a:pt x="10615397" y="3798823"/>
                  <a:pt x="10636290" y="3807486"/>
                  <a:pt x="10660750" y="3807486"/>
                </a:cubicBezTo>
                <a:cubicBezTo>
                  <a:pt x="10685210" y="3807486"/>
                  <a:pt x="10706103" y="3798823"/>
                  <a:pt x="10723429" y="3781497"/>
                </a:cubicBezTo>
                <a:cubicBezTo>
                  <a:pt x="10740755" y="3764171"/>
                  <a:pt x="10749418" y="3743278"/>
                  <a:pt x="10749418" y="3718817"/>
                </a:cubicBezTo>
                <a:cubicBezTo>
                  <a:pt x="10749418" y="3694357"/>
                  <a:pt x="10740755" y="3673464"/>
                  <a:pt x="10723429" y="3656138"/>
                </a:cubicBezTo>
                <a:cubicBezTo>
                  <a:pt x="10706103" y="3638812"/>
                  <a:pt x="10685210" y="3630149"/>
                  <a:pt x="10660750" y="3630149"/>
                </a:cubicBezTo>
                <a:close/>
                <a:moveTo>
                  <a:pt x="9155800" y="3630149"/>
                </a:moveTo>
                <a:cubicBezTo>
                  <a:pt x="9131340" y="3630149"/>
                  <a:pt x="9110446" y="3638812"/>
                  <a:pt x="9093120" y="3656138"/>
                </a:cubicBezTo>
                <a:cubicBezTo>
                  <a:pt x="9075794" y="3673464"/>
                  <a:pt x="9067132" y="3694357"/>
                  <a:pt x="9067132" y="3718817"/>
                </a:cubicBezTo>
                <a:cubicBezTo>
                  <a:pt x="9067132" y="3743278"/>
                  <a:pt x="9075794" y="3764171"/>
                  <a:pt x="9093120" y="3781497"/>
                </a:cubicBezTo>
                <a:cubicBezTo>
                  <a:pt x="9110446" y="3798823"/>
                  <a:pt x="9131340" y="3807486"/>
                  <a:pt x="9155800" y="3807486"/>
                </a:cubicBezTo>
                <a:cubicBezTo>
                  <a:pt x="9180260" y="3807486"/>
                  <a:pt x="9201153" y="3798823"/>
                  <a:pt x="9218479" y="3781497"/>
                </a:cubicBezTo>
                <a:cubicBezTo>
                  <a:pt x="9235805" y="3764171"/>
                  <a:pt x="9244468" y="3743278"/>
                  <a:pt x="9244468" y="3718817"/>
                </a:cubicBezTo>
                <a:cubicBezTo>
                  <a:pt x="9244468" y="3694357"/>
                  <a:pt x="9235805" y="3673464"/>
                  <a:pt x="9218479" y="3656138"/>
                </a:cubicBezTo>
                <a:cubicBezTo>
                  <a:pt x="9201153" y="3638812"/>
                  <a:pt x="9180260" y="3630149"/>
                  <a:pt x="9155800" y="3630149"/>
                </a:cubicBezTo>
                <a:close/>
                <a:moveTo>
                  <a:pt x="8470000" y="3630149"/>
                </a:moveTo>
                <a:cubicBezTo>
                  <a:pt x="8445540" y="3630149"/>
                  <a:pt x="8424646" y="3638812"/>
                  <a:pt x="8407320" y="3656138"/>
                </a:cubicBezTo>
                <a:cubicBezTo>
                  <a:pt x="8389994" y="3673464"/>
                  <a:pt x="8381332" y="3694357"/>
                  <a:pt x="8381332" y="3718817"/>
                </a:cubicBezTo>
                <a:cubicBezTo>
                  <a:pt x="8381332" y="3743278"/>
                  <a:pt x="8389994" y="3764171"/>
                  <a:pt x="8407320" y="3781497"/>
                </a:cubicBezTo>
                <a:cubicBezTo>
                  <a:pt x="8424646" y="3798823"/>
                  <a:pt x="8445540" y="3807486"/>
                  <a:pt x="8470000" y="3807486"/>
                </a:cubicBezTo>
                <a:cubicBezTo>
                  <a:pt x="8494460" y="3807486"/>
                  <a:pt x="8515353" y="3798823"/>
                  <a:pt x="8532679" y="3781497"/>
                </a:cubicBezTo>
                <a:cubicBezTo>
                  <a:pt x="8550005" y="3764171"/>
                  <a:pt x="8558668" y="3743278"/>
                  <a:pt x="8558668" y="3718817"/>
                </a:cubicBezTo>
                <a:cubicBezTo>
                  <a:pt x="8558668" y="3694357"/>
                  <a:pt x="8550005" y="3673464"/>
                  <a:pt x="8532679" y="3656138"/>
                </a:cubicBezTo>
                <a:cubicBezTo>
                  <a:pt x="8515353" y="3638812"/>
                  <a:pt x="8494460" y="3630149"/>
                  <a:pt x="8470000" y="3630149"/>
                </a:cubicBezTo>
                <a:close/>
                <a:moveTo>
                  <a:pt x="1274834" y="3630149"/>
                </a:moveTo>
                <a:cubicBezTo>
                  <a:pt x="1218440" y="3630149"/>
                  <a:pt x="1166462" y="3638982"/>
                  <a:pt x="1118901" y="3656648"/>
                </a:cubicBezTo>
                <a:cubicBezTo>
                  <a:pt x="1071339" y="3674313"/>
                  <a:pt x="1030233" y="3699623"/>
                  <a:pt x="995581" y="3732576"/>
                </a:cubicBezTo>
                <a:cubicBezTo>
                  <a:pt x="960928" y="3765530"/>
                  <a:pt x="933920" y="3805447"/>
                  <a:pt x="914556" y="3852329"/>
                </a:cubicBezTo>
                <a:cubicBezTo>
                  <a:pt x="895192" y="3899211"/>
                  <a:pt x="885510" y="3951529"/>
                  <a:pt x="885510" y="4009282"/>
                </a:cubicBezTo>
                <a:cubicBezTo>
                  <a:pt x="885510" y="4067035"/>
                  <a:pt x="895192" y="4119353"/>
                  <a:pt x="914556" y="4166235"/>
                </a:cubicBezTo>
                <a:cubicBezTo>
                  <a:pt x="933920" y="4213117"/>
                  <a:pt x="960928" y="4253035"/>
                  <a:pt x="995581" y="4285988"/>
                </a:cubicBezTo>
                <a:cubicBezTo>
                  <a:pt x="1030233" y="4318942"/>
                  <a:pt x="1071339" y="4344251"/>
                  <a:pt x="1118901" y="4361917"/>
                </a:cubicBezTo>
                <a:cubicBezTo>
                  <a:pt x="1166462" y="4379583"/>
                  <a:pt x="1218440" y="4388415"/>
                  <a:pt x="1274834" y="4388415"/>
                </a:cubicBezTo>
                <a:cubicBezTo>
                  <a:pt x="1327832" y="4388415"/>
                  <a:pt x="1379810" y="4382980"/>
                  <a:pt x="1430768" y="4372109"/>
                </a:cubicBezTo>
                <a:cubicBezTo>
                  <a:pt x="1481727" y="4361237"/>
                  <a:pt x="1530647" y="4343572"/>
                  <a:pt x="1577529" y="4319111"/>
                </a:cubicBezTo>
                <a:lnTo>
                  <a:pt x="1577529" y="3942017"/>
                </a:lnTo>
                <a:lnTo>
                  <a:pt x="1295218" y="3942017"/>
                </a:lnTo>
                <a:lnTo>
                  <a:pt x="1295218" y="4088778"/>
                </a:lnTo>
                <a:lnTo>
                  <a:pt x="1424653" y="4088778"/>
                </a:lnTo>
                <a:lnTo>
                  <a:pt x="1424653" y="4205983"/>
                </a:lnTo>
                <a:cubicBezTo>
                  <a:pt x="1409705" y="4214136"/>
                  <a:pt x="1389662" y="4222120"/>
                  <a:pt x="1364522" y="4229934"/>
                </a:cubicBezTo>
                <a:cubicBezTo>
                  <a:pt x="1339382" y="4237747"/>
                  <a:pt x="1309486" y="4241654"/>
                  <a:pt x="1274834" y="4241654"/>
                </a:cubicBezTo>
                <a:cubicBezTo>
                  <a:pt x="1240862" y="4241654"/>
                  <a:pt x="1210117" y="4235879"/>
                  <a:pt x="1182599" y="4224328"/>
                </a:cubicBezTo>
                <a:cubicBezTo>
                  <a:pt x="1155081" y="4212778"/>
                  <a:pt x="1131470" y="4196641"/>
                  <a:pt x="1111767" y="4175917"/>
                </a:cubicBezTo>
                <a:cubicBezTo>
                  <a:pt x="1092063" y="4155194"/>
                  <a:pt x="1076945" y="4130734"/>
                  <a:pt x="1066413" y="4102537"/>
                </a:cubicBezTo>
                <a:cubicBezTo>
                  <a:pt x="1055882" y="4074340"/>
                  <a:pt x="1050616" y="4043255"/>
                  <a:pt x="1050616" y="4009282"/>
                </a:cubicBezTo>
                <a:cubicBezTo>
                  <a:pt x="1050616" y="3975989"/>
                  <a:pt x="1055882" y="3945074"/>
                  <a:pt x="1066413" y="3916537"/>
                </a:cubicBezTo>
                <a:cubicBezTo>
                  <a:pt x="1076945" y="3888000"/>
                  <a:pt x="1092063" y="3863370"/>
                  <a:pt x="1111767" y="3842647"/>
                </a:cubicBezTo>
                <a:cubicBezTo>
                  <a:pt x="1131470" y="3821924"/>
                  <a:pt x="1155081" y="3805787"/>
                  <a:pt x="1182599" y="3794236"/>
                </a:cubicBezTo>
                <a:cubicBezTo>
                  <a:pt x="1210117" y="3782686"/>
                  <a:pt x="1240862" y="3776910"/>
                  <a:pt x="1274834" y="3776910"/>
                </a:cubicBezTo>
                <a:cubicBezTo>
                  <a:pt x="1315601" y="3776910"/>
                  <a:pt x="1349574" y="3782686"/>
                  <a:pt x="1376752" y="3794236"/>
                </a:cubicBezTo>
                <a:cubicBezTo>
                  <a:pt x="1403930" y="3805787"/>
                  <a:pt x="1428390" y="3822773"/>
                  <a:pt x="1450133" y="3845195"/>
                </a:cubicBezTo>
                <a:lnTo>
                  <a:pt x="1562242" y="3722894"/>
                </a:lnTo>
                <a:cubicBezTo>
                  <a:pt x="1525552" y="3688922"/>
                  <a:pt x="1482916" y="3664971"/>
                  <a:pt x="1434335" y="3651042"/>
                </a:cubicBezTo>
                <a:cubicBezTo>
                  <a:pt x="1385755" y="3637114"/>
                  <a:pt x="1332588" y="3630149"/>
                  <a:pt x="1274834" y="3630149"/>
                </a:cubicBezTo>
                <a:close/>
                <a:moveTo>
                  <a:pt x="8126862" y="3599574"/>
                </a:moveTo>
                <a:lnTo>
                  <a:pt x="8126862" y="4370070"/>
                </a:lnTo>
                <a:lnTo>
                  <a:pt x="8279738" y="4370070"/>
                </a:lnTo>
                <a:lnTo>
                  <a:pt x="8279738" y="3599574"/>
                </a:lnTo>
                <a:close/>
                <a:moveTo>
                  <a:pt x="6281927" y="3599574"/>
                </a:moveTo>
                <a:lnTo>
                  <a:pt x="6281927" y="3927748"/>
                </a:lnTo>
                <a:lnTo>
                  <a:pt x="6279888" y="3927748"/>
                </a:lnTo>
                <a:cubicBezTo>
                  <a:pt x="6262223" y="3903967"/>
                  <a:pt x="6239631" y="3887151"/>
                  <a:pt x="6212113" y="3877299"/>
                </a:cubicBezTo>
                <a:cubicBezTo>
                  <a:pt x="6184595" y="3867447"/>
                  <a:pt x="6154869" y="3862521"/>
                  <a:pt x="6122935" y="3862521"/>
                </a:cubicBezTo>
                <a:cubicBezTo>
                  <a:pt x="6087604" y="3862521"/>
                  <a:pt x="6056009" y="3869825"/>
                  <a:pt x="6028152" y="3884433"/>
                </a:cubicBezTo>
                <a:cubicBezTo>
                  <a:pt x="6000294" y="3899041"/>
                  <a:pt x="5976684" y="3918576"/>
                  <a:pt x="5957320" y="3943036"/>
                </a:cubicBezTo>
                <a:cubicBezTo>
                  <a:pt x="5937955" y="3967496"/>
                  <a:pt x="5923007" y="3995523"/>
                  <a:pt x="5912476" y="4027118"/>
                </a:cubicBezTo>
                <a:cubicBezTo>
                  <a:pt x="5901945" y="4058712"/>
                  <a:pt x="5896679" y="4091835"/>
                  <a:pt x="5896679" y="4126487"/>
                </a:cubicBezTo>
                <a:cubicBezTo>
                  <a:pt x="5896679" y="4163857"/>
                  <a:pt x="5902454" y="4198169"/>
                  <a:pt x="5914004" y="4229424"/>
                </a:cubicBezTo>
                <a:cubicBezTo>
                  <a:pt x="5925555" y="4260679"/>
                  <a:pt x="5942032" y="4287687"/>
                  <a:pt x="5963434" y="4310449"/>
                </a:cubicBezTo>
                <a:cubicBezTo>
                  <a:pt x="5984838" y="4333210"/>
                  <a:pt x="6010486" y="4350876"/>
                  <a:pt x="6040382" y="4363446"/>
                </a:cubicBezTo>
                <a:cubicBezTo>
                  <a:pt x="6070278" y="4376015"/>
                  <a:pt x="6103571" y="4382300"/>
                  <a:pt x="6140261" y="4382300"/>
                </a:cubicBezTo>
                <a:cubicBezTo>
                  <a:pt x="6157248" y="4382300"/>
                  <a:pt x="6173724" y="4379922"/>
                  <a:pt x="6189692" y="4375166"/>
                </a:cubicBezTo>
                <a:cubicBezTo>
                  <a:pt x="6205659" y="4370410"/>
                  <a:pt x="6220266" y="4364295"/>
                  <a:pt x="6233516" y="4356821"/>
                </a:cubicBezTo>
                <a:cubicBezTo>
                  <a:pt x="6246765" y="4349347"/>
                  <a:pt x="6258315" y="4341024"/>
                  <a:pt x="6268168" y="4331851"/>
                </a:cubicBezTo>
                <a:cubicBezTo>
                  <a:pt x="6278020" y="4322679"/>
                  <a:pt x="6286004" y="4313676"/>
                  <a:pt x="6292118" y="4304843"/>
                </a:cubicBezTo>
                <a:lnTo>
                  <a:pt x="6294157" y="4304843"/>
                </a:lnTo>
                <a:lnTo>
                  <a:pt x="6294157" y="4370070"/>
                </a:lnTo>
                <a:lnTo>
                  <a:pt x="6434803" y="4370070"/>
                </a:lnTo>
                <a:lnTo>
                  <a:pt x="6434803" y="3599574"/>
                </a:lnTo>
                <a:close/>
                <a:moveTo>
                  <a:pt x="3224402" y="3599574"/>
                </a:moveTo>
                <a:lnTo>
                  <a:pt x="3224402" y="3927748"/>
                </a:lnTo>
                <a:lnTo>
                  <a:pt x="3222364" y="3927748"/>
                </a:lnTo>
                <a:cubicBezTo>
                  <a:pt x="3204698" y="3903967"/>
                  <a:pt x="3182107" y="3887151"/>
                  <a:pt x="3154589" y="3877299"/>
                </a:cubicBezTo>
                <a:cubicBezTo>
                  <a:pt x="3127071" y="3867447"/>
                  <a:pt x="3097345" y="3862521"/>
                  <a:pt x="3065411" y="3862521"/>
                </a:cubicBezTo>
                <a:cubicBezTo>
                  <a:pt x="3030079" y="3862521"/>
                  <a:pt x="2998485" y="3869825"/>
                  <a:pt x="2970627" y="3884433"/>
                </a:cubicBezTo>
                <a:cubicBezTo>
                  <a:pt x="2942770" y="3899041"/>
                  <a:pt x="2919160" y="3918576"/>
                  <a:pt x="2899795" y="3943036"/>
                </a:cubicBezTo>
                <a:cubicBezTo>
                  <a:pt x="2880431" y="3967496"/>
                  <a:pt x="2865483" y="3995523"/>
                  <a:pt x="2854951" y="4027118"/>
                </a:cubicBezTo>
                <a:cubicBezTo>
                  <a:pt x="2844420" y="4058712"/>
                  <a:pt x="2839154" y="4091835"/>
                  <a:pt x="2839154" y="4126487"/>
                </a:cubicBezTo>
                <a:cubicBezTo>
                  <a:pt x="2839154" y="4163857"/>
                  <a:pt x="2844929" y="4198169"/>
                  <a:pt x="2856480" y="4229424"/>
                </a:cubicBezTo>
                <a:cubicBezTo>
                  <a:pt x="2868031" y="4260679"/>
                  <a:pt x="2884507" y="4287687"/>
                  <a:pt x="2905910" y="4310449"/>
                </a:cubicBezTo>
                <a:cubicBezTo>
                  <a:pt x="2927313" y="4333210"/>
                  <a:pt x="2952962" y="4350876"/>
                  <a:pt x="2982857" y="4363446"/>
                </a:cubicBezTo>
                <a:cubicBezTo>
                  <a:pt x="3012754" y="4376015"/>
                  <a:pt x="3046046" y="4382300"/>
                  <a:pt x="3082737" y="4382300"/>
                </a:cubicBezTo>
                <a:cubicBezTo>
                  <a:pt x="3099723" y="4382300"/>
                  <a:pt x="3116200" y="4379922"/>
                  <a:pt x="3132167" y="4375166"/>
                </a:cubicBezTo>
                <a:cubicBezTo>
                  <a:pt x="3148134" y="4370410"/>
                  <a:pt x="3162741" y="4364295"/>
                  <a:pt x="3175992" y="4356821"/>
                </a:cubicBezTo>
                <a:cubicBezTo>
                  <a:pt x="3189241" y="4349347"/>
                  <a:pt x="3200791" y="4341024"/>
                  <a:pt x="3210643" y="4331851"/>
                </a:cubicBezTo>
                <a:cubicBezTo>
                  <a:pt x="3220495" y="4322679"/>
                  <a:pt x="3228479" y="4313676"/>
                  <a:pt x="3234594" y="4304843"/>
                </a:cubicBezTo>
                <a:lnTo>
                  <a:pt x="3236632" y="4304843"/>
                </a:lnTo>
                <a:lnTo>
                  <a:pt x="3236632" y="4370070"/>
                </a:lnTo>
                <a:lnTo>
                  <a:pt x="3377278" y="4370070"/>
                </a:lnTo>
                <a:lnTo>
                  <a:pt x="3377278" y="359957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2CC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E7590B3-38B8-C30D-AD25-8F6F11270CF3}"/>
              </a:ext>
            </a:extLst>
          </p:cNvPr>
          <p:cNvSpPr txBox="1"/>
          <p:nvPr/>
        </p:nvSpPr>
        <p:spPr>
          <a:xfrm>
            <a:off x="759417" y="2681845"/>
            <a:ext cx="946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GLD Policy </a:t>
            </a:r>
            <a:r>
              <a:rPr lang="sv-SE" sz="32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Roundtable</a:t>
            </a:r>
            <a:endParaRPr lang="en-US" sz="32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A4F30F-99A2-E037-D9DF-1CCB5BD0C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678" y="261333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21E748E-6C4D-71AB-76E1-AF8078067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626" y="-111849"/>
            <a:ext cx="1292409" cy="1292409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23AF4FB-FAFC-A269-6A5F-0F34C39E1E05}"/>
              </a:ext>
            </a:extLst>
          </p:cNvPr>
          <p:cNvSpPr txBox="1"/>
          <p:nvPr/>
        </p:nvSpPr>
        <p:spPr>
          <a:xfrm>
            <a:off x="495946" y="356461"/>
            <a:ext cx="38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rgbClr val="182240"/>
                </a:solidFill>
                <a:latin typeface="Avenir Black" panose="02000503020000020003" pitchFamily="2" charset="0"/>
              </a:rPr>
              <a:t>4 April 2024</a:t>
            </a:r>
          </a:p>
        </p:txBody>
      </p:sp>
    </p:spTree>
    <p:extLst>
      <p:ext uri="{BB962C8B-B14F-4D97-AF65-F5344CB8AC3E}">
        <p14:creationId xmlns:p14="http://schemas.microsoft.com/office/powerpoint/2010/main" val="39059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628726" y="866097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Marwa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Shalaby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692321" y="1573983"/>
            <a:ext cx="5937079" cy="880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Assistant Professor in the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Department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of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Political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Science at the University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of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Wisconsin-Madison.</a:t>
            </a:r>
            <a:endParaRPr lang="sv-SE">
              <a:latin typeface="Avenir Medium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32821" y="1892068"/>
            <a:ext cx="3949700" cy="394970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37777181-6530-BA54-E3FA-6CFF6867BC0F}"/>
              </a:ext>
            </a:extLst>
          </p:cNvPr>
          <p:cNvSpPr txBox="1"/>
          <p:nvPr/>
        </p:nvSpPr>
        <p:spPr>
          <a:xfrm>
            <a:off x="736770" y="3040687"/>
            <a:ext cx="5848179" cy="28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Shalaby’s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areas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are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gender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authoritarianism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 legislative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work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focuses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on the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intersection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legislative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authoritarianism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women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the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Middle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East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North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Africa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(MENA) region.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currently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serves on the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editorial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boards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Gender 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and the 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Review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Economics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Science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Shalaby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is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also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Associate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at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Governance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Local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Development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Institute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Shalaby’s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work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has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appeared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or is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forthcoming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the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American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Science Review, Journal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Comparative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Studies,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Gender,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Comparative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Governance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; PS: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Science &amp;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 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Quarterly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Parliamentary</a:t>
            </a:r>
            <a:r>
              <a:rPr lang="sv-SE" sz="1200" i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Affairs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among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others</a:t>
            </a:r>
            <a:r>
              <a:rPr lang="sv-SE" sz="120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  </a:t>
            </a:r>
            <a:endParaRPr lang="sv-SE" sz="120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3632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628726" y="866097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Anjali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 Thomas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692321" y="1573983"/>
            <a:ext cx="5276679" cy="880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err="1">
                <a:solidFill>
                  <a:srgbClr val="212529"/>
                </a:solidFill>
                <a:latin typeface="Avenir Medium"/>
              </a:rPr>
              <a:t>Associate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Professor in the Sam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Nunn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School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of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International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Affairs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at Georgia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Institute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of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/>
              </a:rPr>
              <a:t>Technology</a:t>
            </a:r>
            <a:r>
              <a:rPr lang="sv-SE">
                <a:solidFill>
                  <a:srgbClr val="212529"/>
                </a:solidFill>
                <a:effectLst/>
                <a:latin typeface="Avenir Medium"/>
              </a:rPr>
              <a:t>.</a:t>
            </a:r>
            <a:endParaRPr lang="sv-SE">
              <a:latin typeface="Avenir Medium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2821" y="1892068"/>
            <a:ext cx="3949700" cy="39497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B5B2DF8-32BC-9C34-D490-5B7D9DD8E60A}"/>
              </a:ext>
            </a:extLst>
          </p:cNvPr>
          <p:cNvSpPr txBox="1"/>
          <p:nvPr/>
        </p:nvSpPr>
        <p:spPr>
          <a:xfrm>
            <a:off x="692321" y="3051642"/>
            <a:ext cx="5657679" cy="311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Anjali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specializes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comparative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economy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with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 focus on India.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substantive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questions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that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drive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current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have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to do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with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public service provision,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local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multi-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level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governance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gender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disparities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 distributive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Anjali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is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author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 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Democratization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from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Above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: The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Logic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Local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Democracy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the Developing World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 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published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with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Cambridge University Press (2016).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recent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articles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have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been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published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 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American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Journal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Science (x2), 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The British Journal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Science, 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Comparative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Studies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 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Political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Quarterly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major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ongoing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projects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focus on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pathways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through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which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citizens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gain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formalized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access to services and on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role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state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actors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shaping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citizens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’ pro-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developmental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attitudes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behaviors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</a:t>
            </a:r>
            <a:endParaRPr lang="sv-SE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51678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600" b="0" i="0" u="none" strike="noStrike" kern="1200" cap="none" spc="0" normalizeH="0" baseline="0" noProof="0">
                <a:ln>
                  <a:noFill/>
                </a:ln>
                <a:solidFill>
                  <a:srgbClr val="6697FF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kumimoji="0" lang="sv-SE" sz="16600" b="0" i="0" u="none" strike="noStrike" kern="1200" cap="none" spc="0" normalizeH="0" baseline="0" noProof="0">
              <a:ln>
                <a:noFill/>
              </a:ln>
              <a:solidFill>
                <a:srgbClr val="6697FF"/>
              </a:solidFill>
              <a:effectLst/>
              <a:uLnTx/>
              <a:uFillTx/>
              <a:latin typeface="Arial Nova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788774" y="2278663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8224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Aktiv Grotesk Cd Medium" panose="020B0506020203020204" pitchFamily="34" charset="77"/>
              </a:rPr>
              <a:t>Marwa</a:t>
            </a: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srgbClr val="18224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Aktiv Grotesk Cd Medium" panose="020B0506020203020204" pitchFamily="34" charset="77"/>
              </a:rPr>
              <a:t> </a:t>
            </a:r>
            <a:r>
              <a:rPr kumimoji="0" lang="sv-SE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82240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cs typeface="Aktiv Grotesk Cd Medium" panose="020B0506020203020204" pitchFamily="34" charset="77"/>
              </a:rPr>
              <a:t>Shalaby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82240"/>
              </a:solidFill>
              <a:effectLst/>
              <a:uLnTx/>
              <a:uFillTx/>
              <a:latin typeface="Avenir Black" panose="02000503020000020003" pitchFamily="2" charset="0"/>
              <a:ea typeface="+mn-ea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788774" y="2932959"/>
            <a:ext cx="5937079" cy="880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Assistant Professor in the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Department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Political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Science at the University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Avenir Medium"/>
                <a:ea typeface="+mn-ea"/>
                <a:cs typeface="+mn-cs"/>
              </a:rPr>
              <a:t> Wisconsin-Madison.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Medium"/>
              <a:ea typeface="+mn-ea"/>
              <a:cs typeface="+mn-cs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44063" y="1747689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17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820847-700B-C441-E91E-B4248E19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08" y="660093"/>
            <a:ext cx="11184531" cy="1337196"/>
          </a:xfrm>
        </p:spPr>
        <p:txBody>
          <a:bodyPr/>
          <a:lstStyle/>
          <a:p>
            <a:r>
              <a:rPr lang="sv-SE" sz="2800" b="1" err="1">
                <a:solidFill>
                  <a:srgbClr val="182240"/>
                </a:solidFill>
                <a:latin typeface="Avenir Black"/>
                <a:ea typeface="+mn-ea"/>
              </a:rPr>
              <a:t>Women’s</a:t>
            </a:r>
            <a:r>
              <a:rPr lang="sv-SE" sz="2800" b="1">
                <a:solidFill>
                  <a:srgbClr val="182240"/>
                </a:solidFill>
                <a:latin typeface="Avenir Black"/>
                <a:ea typeface="+mn-ea"/>
              </a:rPr>
              <a:t> Participation in </a:t>
            </a:r>
            <a:r>
              <a:rPr lang="sv-SE" sz="2800" b="1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err="1">
                <a:solidFill>
                  <a:srgbClr val="182240"/>
                </a:solidFill>
                <a:latin typeface="Avenir Black"/>
                <a:ea typeface="+mn-ea"/>
              </a:rPr>
              <a:t>Politics</a:t>
            </a:r>
            <a:endParaRPr lang="sv-SE" sz="2800" b="1">
              <a:solidFill>
                <a:srgbClr val="182240"/>
              </a:solidFill>
              <a:latin typeface="Avenir Black"/>
              <a:ea typeface="+mn-ea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BD8AC9-3122-71E6-4026-8D84D1ABD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157" y="1710122"/>
            <a:ext cx="110415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1600" b="1" dirty="0" err="1">
                <a:latin typeface="Avenir"/>
                <a:cs typeface="Times New Roman"/>
              </a:rPr>
              <a:t>Local</a:t>
            </a:r>
            <a:r>
              <a:rPr lang="sv-SE" sz="1600" b="1" dirty="0">
                <a:latin typeface="Avenir"/>
                <a:cs typeface="Times New Roman"/>
              </a:rPr>
              <a:t> </a:t>
            </a:r>
            <a:r>
              <a:rPr lang="sv-SE" sz="1600" b="1" dirty="0" err="1">
                <a:latin typeface="Avenir"/>
                <a:cs typeface="Times New Roman"/>
              </a:rPr>
              <a:t>Government</a:t>
            </a:r>
            <a:r>
              <a:rPr lang="sv-SE" sz="1600" b="1" dirty="0">
                <a:latin typeface="Avenir"/>
                <a:cs typeface="Times New Roman"/>
              </a:rPr>
              <a:t> </a:t>
            </a:r>
            <a:r>
              <a:rPr lang="sv-SE" sz="1600" b="1" dirty="0" err="1">
                <a:latin typeface="Avenir"/>
                <a:cs typeface="Times New Roman"/>
              </a:rPr>
              <a:t>Defined</a:t>
            </a:r>
            <a:r>
              <a:rPr lang="sv-SE" sz="1600" b="1" dirty="0">
                <a:latin typeface="Avenir"/>
                <a:cs typeface="Times New Roman"/>
              </a:rPr>
              <a:t>:</a:t>
            </a:r>
            <a:r>
              <a:rPr lang="sv-SE" sz="1600" dirty="0">
                <a:latin typeface="Avenir"/>
                <a:cs typeface="Times New Roman"/>
              </a:rPr>
              <a:t> “</a:t>
            </a:r>
            <a:r>
              <a:rPr lang="sv-SE" sz="1600" dirty="0" err="1">
                <a:latin typeface="Avenir"/>
                <a:cs typeface="Times New Roman"/>
              </a:rPr>
              <a:t>institutional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units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whose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fiscal</a:t>
            </a:r>
            <a:r>
              <a:rPr lang="sv-SE" sz="1600" dirty="0">
                <a:latin typeface="Avenir"/>
                <a:cs typeface="Times New Roman"/>
              </a:rPr>
              <a:t>, legislative and </a:t>
            </a:r>
            <a:r>
              <a:rPr lang="sv-SE" sz="1600" dirty="0" err="1">
                <a:latin typeface="Avenir"/>
                <a:cs typeface="Times New Roman"/>
              </a:rPr>
              <a:t>executive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authority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extends</a:t>
            </a:r>
            <a:r>
              <a:rPr lang="sv-SE" sz="1600" dirty="0">
                <a:latin typeface="Avenir"/>
                <a:cs typeface="Times New Roman"/>
              </a:rPr>
              <a:t> over the </a:t>
            </a:r>
            <a:r>
              <a:rPr lang="sv-SE" sz="1600" dirty="0" err="1">
                <a:latin typeface="Avenir"/>
                <a:cs typeface="Times New Roman"/>
              </a:rPr>
              <a:t>smallest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geographical</a:t>
            </a:r>
            <a:r>
              <a:rPr lang="sv-SE" sz="1600" dirty="0">
                <a:latin typeface="Avenir"/>
                <a:cs typeface="Times New Roman"/>
              </a:rPr>
              <a:t> areas </a:t>
            </a:r>
            <a:r>
              <a:rPr lang="sv-SE" sz="1600" dirty="0" err="1">
                <a:latin typeface="Avenir"/>
                <a:cs typeface="Times New Roman"/>
              </a:rPr>
              <a:t>distinguished</a:t>
            </a:r>
            <a:r>
              <a:rPr lang="sv-SE" sz="1600" dirty="0">
                <a:latin typeface="Avenir"/>
                <a:cs typeface="Times New Roman"/>
              </a:rPr>
              <a:t> for administrative and </a:t>
            </a:r>
            <a:r>
              <a:rPr lang="sv-SE" sz="1600" dirty="0" err="1">
                <a:latin typeface="Avenir"/>
                <a:cs typeface="Times New Roman"/>
              </a:rPr>
              <a:t>political</a:t>
            </a:r>
            <a:r>
              <a:rPr lang="sv-SE" sz="1600" dirty="0">
                <a:latin typeface="Avenir"/>
                <a:cs typeface="Times New Roman"/>
              </a:rPr>
              <a:t> purposes.”* (SDG </a:t>
            </a:r>
            <a:r>
              <a:rPr lang="sv-SE" sz="1600" dirty="0" err="1">
                <a:latin typeface="Avenir"/>
                <a:cs typeface="Times New Roman"/>
              </a:rPr>
              <a:t>indicator</a:t>
            </a:r>
            <a:r>
              <a:rPr lang="sv-SE" sz="1600" dirty="0">
                <a:latin typeface="Avenir"/>
                <a:cs typeface="Times New Roman"/>
              </a:rPr>
              <a:t> 5.5.1b)</a:t>
            </a:r>
          </a:p>
          <a:p>
            <a:pPr marL="0" indent="0">
              <a:lnSpc>
                <a:spcPct val="100000"/>
              </a:lnSpc>
              <a:buNone/>
            </a:pPr>
            <a:endParaRPr lang="sv-SE" sz="1100" u="sng" dirty="0">
              <a:solidFill>
                <a:srgbClr val="0563C1"/>
              </a:solidFill>
              <a:latin typeface="Avenir"/>
              <a:ea typeface="Calibri" panose="020F0502020204030204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sv-SE" sz="1600" b="1" dirty="0">
                <a:latin typeface="Avenir"/>
                <a:cs typeface="Times New Roman"/>
              </a:rPr>
              <a:t>UN Representation in </a:t>
            </a:r>
            <a:r>
              <a:rPr lang="sv-SE" sz="1600" b="1" dirty="0" err="1">
                <a:latin typeface="Avenir"/>
                <a:cs typeface="Times New Roman"/>
              </a:rPr>
              <a:t>Government</a:t>
            </a:r>
            <a:r>
              <a:rPr lang="sv-SE" sz="1600" b="1" dirty="0">
                <a:latin typeface="Avenir"/>
                <a:cs typeface="Times New Roman"/>
              </a:rPr>
              <a:t>, </a:t>
            </a:r>
            <a:r>
              <a:rPr lang="sv-SE" sz="1600" b="1" dirty="0" err="1">
                <a:latin typeface="Avenir"/>
                <a:cs typeface="Times New Roman"/>
              </a:rPr>
              <a:t>Worldwide</a:t>
            </a:r>
            <a:r>
              <a:rPr lang="sv-SE" sz="1600" b="1" dirty="0">
                <a:latin typeface="Avenir"/>
                <a:cs typeface="Times New Roman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sv-SE" sz="1600" dirty="0">
                <a:latin typeface="Avenir"/>
                <a:cs typeface="Times New Roman"/>
              </a:rPr>
              <a:t>36% at </a:t>
            </a:r>
            <a:r>
              <a:rPr lang="sv-SE" sz="1600" dirty="0" err="1">
                <a:latin typeface="Avenir"/>
                <a:cs typeface="Times New Roman"/>
              </a:rPr>
              <a:t>local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level</a:t>
            </a:r>
            <a:endParaRPr lang="sv-SE" sz="1600" dirty="0">
              <a:latin typeface="Avenir"/>
              <a:cs typeface="Times New Roman"/>
            </a:endParaRPr>
          </a:p>
          <a:p>
            <a:pPr lvl="1">
              <a:lnSpc>
                <a:spcPct val="100000"/>
              </a:lnSpc>
            </a:pPr>
            <a:r>
              <a:rPr lang="sv-SE" sz="1600" dirty="0">
                <a:latin typeface="Avenir"/>
                <a:cs typeface="Times New Roman"/>
              </a:rPr>
              <a:t>25% in national </a:t>
            </a:r>
            <a:r>
              <a:rPr lang="sv-SE" sz="1600" dirty="0" err="1">
                <a:latin typeface="Avenir"/>
                <a:cs typeface="Times New Roman"/>
              </a:rPr>
              <a:t>parliaments</a:t>
            </a:r>
            <a:r>
              <a:rPr lang="sv-SE" sz="1600" dirty="0">
                <a:latin typeface="Avenir"/>
                <a:cs typeface="Times New Roman"/>
              </a:rPr>
              <a:t>** 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sv-SE" sz="1600" dirty="0">
              <a:latin typeface="Avenir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>
                <a:latin typeface="Avenir"/>
                <a:cs typeface="Times New Roman"/>
              </a:rPr>
              <a:t>Gender </a:t>
            </a:r>
            <a:r>
              <a:rPr lang="sv-SE" sz="1600" b="1" dirty="0" err="1">
                <a:latin typeface="Avenir"/>
                <a:cs typeface="Times New Roman"/>
              </a:rPr>
              <a:t>Quotas</a:t>
            </a:r>
            <a:r>
              <a:rPr lang="sv-SE" sz="1600" b="1" dirty="0">
                <a:latin typeface="Avenir"/>
                <a:cs typeface="Times New Roman"/>
              </a:rPr>
              <a:t> at </a:t>
            </a:r>
            <a:r>
              <a:rPr lang="sv-SE" sz="1600" b="1" dirty="0" err="1">
                <a:latin typeface="Avenir"/>
                <a:cs typeface="Times New Roman"/>
              </a:rPr>
              <a:t>Local</a:t>
            </a:r>
            <a:r>
              <a:rPr lang="sv-SE" sz="1600" b="1" dirty="0">
                <a:latin typeface="Avenir"/>
                <a:cs typeface="Times New Roman"/>
              </a:rPr>
              <a:t> </a:t>
            </a:r>
            <a:r>
              <a:rPr lang="sv-SE" sz="1600" b="1" dirty="0" err="1">
                <a:latin typeface="Avenir"/>
                <a:cs typeface="Times New Roman"/>
              </a:rPr>
              <a:t>Level</a:t>
            </a:r>
            <a:r>
              <a:rPr lang="sv-SE" sz="1600" b="1" dirty="0">
                <a:latin typeface="Avenir"/>
                <a:cs typeface="Times New Roman"/>
              </a:rPr>
              <a:t>: </a:t>
            </a:r>
          </a:p>
          <a:p>
            <a:pPr marL="742950" lvl="1" indent="-285750"/>
            <a:r>
              <a:rPr lang="sv-SE" sz="1600" dirty="0">
                <a:latin typeface="Avenir"/>
                <a:cs typeface="Times New Roman"/>
              </a:rPr>
              <a:t>75 </a:t>
            </a:r>
            <a:r>
              <a:rPr lang="sv-SE" sz="1600" dirty="0" err="1">
                <a:latin typeface="Avenir"/>
                <a:cs typeface="Times New Roman"/>
              </a:rPr>
              <a:t>countries</a:t>
            </a:r>
            <a:r>
              <a:rPr lang="sv-SE" sz="1600" dirty="0">
                <a:latin typeface="Avenir"/>
                <a:cs typeface="Times New Roman"/>
              </a:rPr>
              <a:t> </a:t>
            </a:r>
          </a:p>
          <a:p>
            <a:pPr marL="742950" lvl="1" indent="-285750"/>
            <a:r>
              <a:rPr lang="sv-SE" sz="1600" dirty="0" err="1">
                <a:latin typeface="Avenir"/>
                <a:cs typeface="Times New Roman"/>
              </a:rPr>
              <a:t>One-third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of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these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are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authoritarian</a:t>
            </a:r>
            <a:r>
              <a:rPr lang="sv-SE" sz="1600" dirty="0">
                <a:latin typeface="Avenir"/>
                <a:cs typeface="Times New Roman"/>
              </a:rPr>
              <a:t> (International IDEA 2022).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>
              <a:latin typeface="Aveni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b="1" dirty="0">
                <a:latin typeface="Avenir"/>
                <a:cs typeface="Times New Roman"/>
              </a:rPr>
              <a:t>Gender and </a:t>
            </a:r>
            <a:r>
              <a:rPr lang="sv-SE" sz="1600" b="1" dirty="0" err="1">
                <a:latin typeface="Avenir"/>
                <a:cs typeface="Times New Roman"/>
              </a:rPr>
              <a:t>Politics</a:t>
            </a:r>
            <a:r>
              <a:rPr lang="sv-SE" sz="1600" b="1" dirty="0">
                <a:latin typeface="Avenir"/>
                <a:cs typeface="Times New Roman"/>
              </a:rPr>
              <a:t> in </a:t>
            </a:r>
            <a:r>
              <a:rPr lang="sv-SE" sz="1600" b="1" dirty="0" err="1">
                <a:latin typeface="Avenir"/>
                <a:cs typeface="Times New Roman"/>
              </a:rPr>
              <a:t>Authoritarian</a:t>
            </a:r>
            <a:r>
              <a:rPr lang="sv-SE" sz="1600" b="1" dirty="0">
                <a:latin typeface="Avenir"/>
                <a:cs typeface="Times New Roman"/>
              </a:rPr>
              <a:t> </a:t>
            </a:r>
            <a:r>
              <a:rPr lang="sv-SE" sz="1600" b="1" dirty="0" err="1">
                <a:latin typeface="Avenir"/>
                <a:cs typeface="Times New Roman"/>
              </a:rPr>
              <a:t>Regimes</a:t>
            </a:r>
            <a:r>
              <a:rPr lang="sv-SE" sz="1600" b="1" dirty="0">
                <a:latin typeface="Avenir"/>
                <a:cs typeface="Times New Roman"/>
              </a:rPr>
              <a:t>, </a:t>
            </a:r>
            <a:r>
              <a:rPr lang="sv-SE" sz="1600" b="1" dirty="0" err="1">
                <a:latin typeface="Avenir"/>
                <a:cs typeface="Times New Roman"/>
              </a:rPr>
              <a:t>important</a:t>
            </a:r>
            <a:r>
              <a:rPr lang="sv-SE" sz="1600" b="1" dirty="0">
                <a:latin typeface="Avenir"/>
                <a:cs typeface="Times New Roman"/>
              </a:rPr>
              <a:t> and </a:t>
            </a:r>
            <a:r>
              <a:rPr lang="sv-SE" sz="1600" b="1" dirty="0" err="1">
                <a:latin typeface="Avenir"/>
                <a:cs typeface="Times New Roman"/>
              </a:rPr>
              <a:t>overlooked</a:t>
            </a:r>
            <a:r>
              <a:rPr lang="sv-SE" sz="1600" b="1" dirty="0">
                <a:latin typeface="Avenir"/>
                <a:cs typeface="Times New Roman"/>
              </a:rPr>
              <a:t>: </a:t>
            </a:r>
          </a:p>
          <a:p>
            <a:pPr marL="742950" lvl="1" indent="-285750"/>
            <a:r>
              <a:rPr lang="sv-SE" sz="1600" dirty="0" err="1">
                <a:latin typeface="Avenir"/>
                <a:cs typeface="Times New Roman"/>
              </a:rPr>
              <a:t>Continue</a:t>
            </a:r>
            <a:r>
              <a:rPr lang="sv-SE" sz="1600" dirty="0">
                <a:latin typeface="Avenir"/>
                <a:cs typeface="Times New Roman"/>
              </a:rPr>
              <a:t> to focus on </a:t>
            </a:r>
            <a:r>
              <a:rPr lang="sv-SE" sz="1600" dirty="0" err="1">
                <a:latin typeface="Avenir"/>
                <a:cs typeface="Times New Roman"/>
              </a:rPr>
              <a:t>women’s</a:t>
            </a:r>
            <a:r>
              <a:rPr lang="sv-SE" sz="1600" dirty="0">
                <a:latin typeface="Avenir"/>
                <a:cs typeface="Times New Roman"/>
              </a:rPr>
              <a:t> participation in national </a:t>
            </a:r>
            <a:r>
              <a:rPr lang="sv-SE" sz="1600" dirty="0" err="1">
                <a:latin typeface="Avenir"/>
                <a:cs typeface="Times New Roman"/>
              </a:rPr>
              <a:t>political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processes</a:t>
            </a:r>
            <a:endParaRPr lang="sv-SE" sz="1600" dirty="0">
              <a:latin typeface="Avenir"/>
              <a:cs typeface="Times New Roman"/>
            </a:endParaRPr>
          </a:p>
          <a:p>
            <a:pPr marL="742950" lvl="1" indent="-285750"/>
            <a:r>
              <a:rPr lang="sv-SE" sz="1600" dirty="0" err="1">
                <a:latin typeface="Avenir"/>
                <a:cs typeface="Times New Roman"/>
              </a:rPr>
              <a:t>Yet</a:t>
            </a:r>
            <a:r>
              <a:rPr lang="sv-SE" sz="1600" dirty="0">
                <a:latin typeface="Avenir"/>
                <a:cs typeface="Times New Roman"/>
              </a:rPr>
              <a:t>, </a:t>
            </a:r>
            <a:r>
              <a:rPr lang="sv-SE" sz="1600" dirty="0" err="1">
                <a:latin typeface="Avenir"/>
                <a:cs typeface="Times New Roman"/>
              </a:rPr>
              <a:t>local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politicians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most</a:t>
            </a:r>
            <a:r>
              <a:rPr lang="sv-SE" sz="1600" dirty="0">
                <a:latin typeface="Avenir"/>
                <a:cs typeface="Times New Roman"/>
              </a:rPr>
              <a:t> </a:t>
            </a:r>
            <a:r>
              <a:rPr lang="sv-SE" sz="1600" dirty="0" err="1">
                <a:latin typeface="Avenir"/>
                <a:cs typeface="Times New Roman"/>
              </a:rPr>
              <a:t>proximate</a:t>
            </a:r>
            <a:r>
              <a:rPr lang="sv-SE" sz="1600" dirty="0">
                <a:latin typeface="Avenir"/>
                <a:cs typeface="Times New Roman"/>
              </a:rPr>
              <a:t> to </a:t>
            </a:r>
            <a:r>
              <a:rPr lang="sv-SE" sz="1600" dirty="0" err="1">
                <a:latin typeface="Avenir"/>
                <a:cs typeface="Times New Roman"/>
              </a:rPr>
              <a:t>constituents</a:t>
            </a:r>
            <a:endParaRPr lang="sv-SE" sz="1600" dirty="0">
              <a:latin typeface="Avenir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sv-SE" dirty="0">
              <a:ea typeface="Calibri"/>
              <a:cs typeface="Calibri"/>
            </a:endParaRPr>
          </a:p>
        </p:txBody>
      </p:sp>
      <p:pic>
        <p:nvPicPr>
          <p:cNvPr id="5" name="Bildobjekt 4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7596825B-8416-68CA-1DFB-27BF03FA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7" name="Bildobjekt 6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D5FAE079-1023-5485-C616-9158153E3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A05E8D8-6FA0-6621-6935-18848CE2D2E7}"/>
              </a:ext>
            </a:extLst>
          </p:cNvPr>
          <p:cNvSpPr txBox="1"/>
          <p:nvPr/>
        </p:nvSpPr>
        <p:spPr>
          <a:xfrm>
            <a:off x="501108" y="6211669"/>
            <a:ext cx="8191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* 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UN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Women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+mn-cs"/>
              </a:rPr>
              <a:t>** UN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Women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 in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Local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Government</a:t>
            </a: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 </a:t>
            </a:r>
            <a:r>
              <a:rPr kumimoji="0" lang="sv-SE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Times New Roman"/>
              </a:rPr>
              <a:t>dataset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7866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5ACD3A-0168-55DD-53E0-999F5F534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59" y="490200"/>
            <a:ext cx="10698398" cy="1086874"/>
          </a:xfrm>
        </p:spPr>
        <p:txBody>
          <a:bodyPr anchor="b">
            <a:normAutofit/>
          </a:bodyPr>
          <a:lstStyle/>
          <a:p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Women’s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 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Representation in the MENA</a:t>
            </a: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2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latshållare för innehåll 3" descr="En bild som visar text, skärmbild, Parallell, linje&#10;&#10;Automatiskt genererad beskrivning">
            <a:extLst>
              <a:ext uri="{FF2B5EF4-FFF2-40B4-BE49-F238E27FC236}">
                <a16:creationId xmlns:a16="http://schemas.microsoft.com/office/drawing/2014/main" id="{96CFA9B5-FEE6-A07A-8216-BEAE7643C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" t="-435" r="-307" b="-711"/>
          <a:stretch/>
        </p:blipFill>
        <p:spPr>
          <a:xfrm>
            <a:off x="5620255" y="1726390"/>
            <a:ext cx="6226464" cy="4522116"/>
          </a:xfrm>
          <a:prstGeom prst="rect">
            <a:avLst/>
          </a:prstGeom>
        </p:spPr>
      </p:pic>
      <p:pic>
        <p:nvPicPr>
          <p:cNvPr id="5" name="Bildobjekt 4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22A43FD0-9EE8-48B6-98B3-D66AF9159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6" name="Bildobjekt 5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26E1895B-5045-21D6-ADCC-115F3C62D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3417CAC6-2BB9-562F-5F4D-236BBECAC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82" y="1726391"/>
            <a:ext cx="5274972" cy="4417830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</a:rPr>
              <a:t>MENA among lowest regions in women's local representation </a:t>
            </a:r>
          </a:p>
          <a:p>
            <a:pPr marL="0" indent="0">
              <a:buNone/>
            </a:pPr>
            <a:endParaRPr lang="en-US" sz="1600" dirty="0">
              <a:latin typeface="Avenir Book" panose="02000503020000020003" pitchFamily="2" charset="0"/>
              <a:ea typeface="Calibri"/>
              <a:cs typeface="Calibri"/>
            </a:endParaRPr>
          </a:p>
          <a:p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</a:rPr>
              <a:t>Women are only represented in local offices in some MENA countries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</a:rPr>
              <a:t>(e.g., 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Times New Roman"/>
              </a:rPr>
              <a:t>Saudi Arabia, Qatar before 2021, </a:t>
            </a:r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</a:rPr>
              <a:t>PA) </a:t>
            </a:r>
          </a:p>
          <a:p>
            <a:pPr marL="0" indent="0">
              <a:buNone/>
            </a:pPr>
            <a:endParaRPr lang="en-US" sz="1600" dirty="0">
              <a:latin typeface="Avenir Book" panose="02000503020000020003" pitchFamily="2" charset="0"/>
              <a:ea typeface="Calibri"/>
              <a:cs typeface="Calibri"/>
            </a:endParaRPr>
          </a:p>
          <a:p>
            <a:r>
              <a:rPr lang="en-US" sz="1600" b="1" dirty="0">
                <a:latin typeface="Avenir Book" panose="02000503020000020003" pitchFamily="2" charset="0"/>
                <a:ea typeface="Calibri"/>
                <a:cs typeface="Calibri"/>
              </a:rPr>
              <a:t>Regional variation in quotas* and representation</a:t>
            </a:r>
          </a:p>
          <a:p>
            <a:pPr lvl="1"/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</a:rPr>
              <a:t>Tunisia has about 48% women in local councils</a:t>
            </a:r>
          </a:p>
          <a:p>
            <a:pPr lvl="1"/>
            <a:r>
              <a:rPr lang="en-US" sz="1600" dirty="0">
                <a:latin typeface="Avenir Book" panose="02000503020000020003" pitchFamily="2" charset="0"/>
                <a:ea typeface="Calibri"/>
                <a:cs typeface="Calibri"/>
              </a:rPr>
              <a:t>4% in Lebanon and 3.5% in Oman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503E1A4-21E5-AF6E-E640-9D2286D23241}"/>
              </a:ext>
            </a:extLst>
          </p:cNvPr>
          <p:cNvSpPr txBox="1"/>
          <p:nvPr/>
        </p:nvSpPr>
        <p:spPr>
          <a:xfrm>
            <a:off x="459359" y="6367800"/>
            <a:ext cx="9550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 </a:t>
            </a:r>
            <a:r>
              <a:rPr lang="en-US" sz="1200" dirty="0">
                <a:latin typeface="Avenir Book" panose="02000503020000020003" pitchFamily="2" charset="0"/>
                <a:ea typeface="Calibri"/>
                <a:cs typeface="Calibri"/>
              </a:rPr>
              <a:t>Reserved seats is the most common type of gender quotas in the MENA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510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03" y="616962"/>
            <a:ext cx="10515600" cy="1325563"/>
          </a:xfrm>
        </p:spPr>
        <p:txBody>
          <a:bodyPr/>
          <a:lstStyle/>
          <a:p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The Case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of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Morocco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*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547D328-310E-7FFD-986E-FAB36DD03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830" y="1402607"/>
            <a:ext cx="5803213" cy="50518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sv-SE" sz="1800" dirty="0">
              <a:latin typeface="Times New Roman"/>
              <a:cs typeface="Times New Roman"/>
            </a:endParaRPr>
          </a:p>
          <a:p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Gender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Quotas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in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Morocco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: </a:t>
            </a:r>
          </a:p>
          <a:p>
            <a:pPr lvl="1"/>
            <a:r>
              <a:rPr lang="sv-SE" sz="1600" dirty="0">
                <a:latin typeface="Avenir Book" panose="02000503020000020003" pitchFamily="2" charset="0"/>
                <a:cs typeface="Times New Roman"/>
              </a:rPr>
              <a:t>12% 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local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gender 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quota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in 2009 </a:t>
            </a:r>
          </a:p>
          <a:p>
            <a:pPr lvl="1"/>
            <a:r>
              <a:rPr lang="sv-SE" sz="1600" dirty="0">
                <a:latin typeface="Avenir Book" panose="02000503020000020003" pitchFamily="2" charset="0"/>
                <a:cs typeface="Times New Roman"/>
              </a:rPr>
              <a:t>30% in 2015</a:t>
            </a:r>
          </a:p>
          <a:p>
            <a:pPr lvl="1"/>
            <a:endParaRPr lang="sv-SE" sz="1600" b="1" dirty="0">
              <a:latin typeface="Avenir Book" panose="02000503020000020003" pitchFamily="2" charset="0"/>
              <a:cs typeface="Times New Roman"/>
            </a:endParaRPr>
          </a:p>
          <a:p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No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evidence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that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party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ideology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matters</a:t>
            </a:r>
            <a:br>
              <a:rPr lang="sv-SE" sz="1600" dirty="0">
                <a:latin typeface="Avenir Book" panose="02000503020000020003" pitchFamily="2" charset="0"/>
                <a:cs typeface="Times New Roman"/>
              </a:rPr>
            </a:br>
            <a:endParaRPr lang="sv-SE" sz="1600" dirty="0">
              <a:latin typeface="Avenir Book" panose="02000503020000020003" pitchFamily="2" charset="0"/>
            </a:endParaRPr>
          </a:p>
          <a:p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Women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have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an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advantage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in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districts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with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Proportional Representation (PR)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electoral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rules</a:t>
            </a:r>
            <a:endParaRPr lang="sv-SE" sz="1600" b="1" dirty="0">
              <a:latin typeface="Avenir Book" panose="02000503020000020003" pitchFamily="2" charset="0"/>
              <a:cs typeface="Times New Roman"/>
            </a:endParaRPr>
          </a:p>
          <a:p>
            <a:pPr lvl="1"/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more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urbanized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,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economically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developed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,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higher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education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.</a:t>
            </a:r>
            <a:br>
              <a:rPr lang="sv-SE" sz="1600" b="1" dirty="0">
                <a:latin typeface="Avenir Book" panose="02000503020000020003" pitchFamily="2" charset="0"/>
                <a:cs typeface="Times New Roman"/>
              </a:rPr>
            </a:br>
            <a:endParaRPr lang="sv-SE" sz="1600" b="1" dirty="0">
              <a:latin typeface="Avenir Book" panose="02000503020000020003" pitchFamily="2" charset="0"/>
            </a:endParaRPr>
          </a:p>
          <a:p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The 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majoritarian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electoral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system (SMD)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tends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to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favor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males</a:t>
            </a:r>
          </a:p>
          <a:p>
            <a:pPr lvl="1"/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Voters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view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men as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more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connected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and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capable</a:t>
            </a:r>
            <a:r>
              <a:rPr lang="sv-SE" sz="1600" dirty="0">
                <a:latin typeface="Avenir Book" panose="02000503020000020003" pitchFamily="2" charset="0"/>
                <a:cs typeface="Times New Roman"/>
              </a:rPr>
              <a:t> service </a:t>
            </a:r>
            <a:r>
              <a:rPr lang="sv-SE" sz="1600" dirty="0" err="1">
                <a:latin typeface="Avenir Book" panose="02000503020000020003" pitchFamily="2" charset="0"/>
                <a:cs typeface="Times New Roman"/>
              </a:rPr>
              <a:t>providers</a:t>
            </a:r>
            <a:br>
              <a:rPr lang="sv-SE" sz="1600" dirty="0">
                <a:latin typeface="Avenir Book" panose="02000503020000020003" pitchFamily="2" charset="0"/>
                <a:cs typeface="Times New Roman"/>
              </a:rPr>
            </a:br>
            <a:endParaRPr lang="sv-SE" sz="1600" dirty="0">
              <a:latin typeface="Avenir Book" panose="02000503020000020003" pitchFamily="2" charset="0"/>
              <a:cs typeface="Times New Roman"/>
            </a:endParaRPr>
          </a:p>
          <a:p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Voters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’ 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demand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 for services limits 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women’s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 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success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beyond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 gender 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quota</a:t>
            </a:r>
            <a:r>
              <a:rPr lang="sv-SE" sz="1600" b="1" dirty="0">
                <a:latin typeface="Avenir Book" panose="02000503020000020003" pitchFamily="2" charset="0"/>
                <a:cs typeface="Times New Roman"/>
              </a:rPr>
              <a:t> </a:t>
            </a:r>
            <a:r>
              <a:rPr lang="sv-SE" sz="1600" b="1" dirty="0" err="1">
                <a:latin typeface="Avenir Book" panose="02000503020000020003" pitchFamily="2" charset="0"/>
                <a:cs typeface="Times New Roman"/>
              </a:rPr>
              <a:t>seats</a:t>
            </a:r>
            <a:endParaRPr lang="sv-SE" sz="1600" b="1" dirty="0">
              <a:latin typeface="Avenir Book" panose="02000503020000020003" pitchFamily="2" charset="0"/>
              <a:cs typeface="Calibri" panose="020F0502020204030204"/>
            </a:endParaRPr>
          </a:p>
        </p:txBody>
      </p:sp>
      <p:pic>
        <p:nvPicPr>
          <p:cNvPr id="7" name="Platshållare för innehåll 6" descr="En bild som visar text, karta, kartbok&#10;&#10;Automatiskt genererad beskrivning">
            <a:extLst>
              <a:ext uri="{FF2B5EF4-FFF2-40B4-BE49-F238E27FC236}">
                <a16:creationId xmlns:a16="http://schemas.microsoft.com/office/drawing/2014/main" id="{DC4941F9-8C75-FD1B-4034-40488EC766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13170" y="1651638"/>
            <a:ext cx="5593000" cy="4598391"/>
          </a:xfrm>
        </p:spPr>
      </p:pic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D0B864B6-487A-3836-7F11-FC7266CDF930}"/>
              </a:ext>
            </a:extLst>
          </p:cNvPr>
          <p:cNvSpPr txBox="1"/>
          <p:nvPr/>
        </p:nvSpPr>
        <p:spPr>
          <a:xfrm>
            <a:off x="502903" y="6362300"/>
            <a:ext cx="2983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venir Book" panose="02000503020000020003" pitchFamily="2" charset="0"/>
              </a:rPr>
              <a:t>* </a:t>
            </a:r>
            <a:r>
              <a:rPr lang="en-US" sz="1200" b="1" dirty="0">
                <a:latin typeface="Avenir Book" panose="02000503020000020003" pitchFamily="2" charset="0"/>
              </a:rPr>
              <a:t>Drawn from </a:t>
            </a:r>
            <a:r>
              <a:rPr lang="sv-SE" sz="1200" b="1" dirty="0">
                <a:latin typeface="Avenir Book" panose="02000503020000020003" pitchFamily="2" charset="0"/>
                <a:cs typeface="Times New Roman"/>
              </a:rPr>
              <a:t>GLD </a:t>
            </a:r>
            <a:r>
              <a:rPr lang="sv-SE" sz="1200" b="1" dirty="0" err="1">
                <a:latin typeface="Avenir Book" panose="02000503020000020003" pitchFamily="2" charset="0"/>
                <a:cs typeface="Times New Roman"/>
              </a:rPr>
              <a:t>working</a:t>
            </a:r>
            <a:r>
              <a:rPr lang="sv-SE" sz="1200" b="1" dirty="0">
                <a:latin typeface="Avenir Book" panose="02000503020000020003" pitchFamily="2" charset="0"/>
                <a:cs typeface="Times New Roman"/>
              </a:rPr>
              <a:t> paper #48</a:t>
            </a:r>
            <a:endParaRPr lang="en-US" sz="12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98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60" y="473942"/>
            <a:ext cx="8559340" cy="1586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Women’s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Representation over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time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in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Morocco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en-US" sz="3200" b="1" dirty="0">
                <a:solidFill>
                  <a:srgbClr val="182240"/>
                </a:solidFill>
                <a:latin typeface="Avenir Black"/>
                <a:ea typeface="+mn-ea"/>
              </a:rPr>
              <a:t>on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National and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Levels</a:t>
            </a:r>
            <a:endParaRPr lang="sv-SE" sz="3200" b="1" dirty="0">
              <a:solidFill>
                <a:srgbClr val="182240"/>
              </a:solidFill>
              <a:latin typeface="Avenir Black"/>
              <a:ea typeface="+mn-ea"/>
            </a:endParaRPr>
          </a:p>
        </p:txBody>
      </p:sp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pic>
        <p:nvPicPr>
          <p:cNvPr id="11" name="Bildobjekt 10" descr="En bild som visar diagram, text, linje, Graf&#10;&#10;Automatiskt genererad beskrivning">
            <a:extLst>
              <a:ext uri="{FF2B5EF4-FFF2-40B4-BE49-F238E27FC236}">
                <a16:creationId xmlns:a16="http://schemas.microsoft.com/office/drawing/2014/main" id="{BD7EE667-1CC6-EC61-7A79-6FE65C8D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97" y="2060083"/>
            <a:ext cx="6530661" cy="447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40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628726" y="1830102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Safia</a:t>
            </a:r>
            <a:r>
              <a:rPr lang="sv-SE" sz="4000" b="1" dirty="0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 </a:t>
            </a:r>
            <a:r>
              <a:rPr lang="sv-SE" sz="4000" b="1" dirty="0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Farole</a:t>
            </a:r>
            <a:endParaRPr lang="en-US" sz="4000" b="1" dirty="0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628726" y="2552133"/>
            <a:ext cx="5608595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dirty="0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Assistant Professor in the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Department</a:t>
            </a:r>
            <a:r>
              <a:rPr lang="sv-SE" dirty="0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of</a:t>
            </a:r>
            <a:r>
              <a:rPr lang="sv-SE" dirty="0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Politics</a:t>
            </a:r>
            <a:r>
              <a:rPr lang="sv-SE" dirty="0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and Global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Affairs</a:t>
            </a:r>
            <a:r>
              <a:rPr lang="sv-SE" dirty="0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at Portland State University. </a:t>
            </a:r>
            <a:endParaRPr lang="sv-SE" dirty="0">
              <a:latin typeface="Avenir Medium" panose="02000503020000020003" pitchFamily="2" charset="0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548" y="1727746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541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779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8C8CD9-68EF-1842-96FE-646B76A7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832" y="859195"/>
            <a:ext cx="6964997" cy="8527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Women’s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Representation in National vs.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Bodies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in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Sub-Saharan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Africa</a:t>
            </a:r>
            <a:r>
              <a:rPr lang="sv-SE" dirty="0"/>
              <a:t> </a:t>
            </a:r>
          </a:p>
        </p:txBody>
      </p:sp>
      <p:pic>
        <p:nvPicPr>
          <p:cNvPr id="9" name="Platshållare för innehåll 8" descr="En bild som visar text, skärmbild, nummer, skärm&#10;&#10;Automatiskt genererad beskrivning">
            <a:extLst>
              <a:ext uri="{FF2B5EF4-FFF2-40B4-BE49-F238E27FC236}">
                <a16:creationId xmlns:a16="http://schemas.microsoft.com/office/drawing/2014/main" id="{2809F229-8630-A7BD-CAA9-E187393534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96000" y="2121698"/>
            <a:ext cx="5357495" cy="4130993"/>
          </a:xfrm>
        </p:spPr>
      </p:pic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C36F5D4-7F94-7B12-EA2C-C7B87AD9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6701" y="2202834"/>
            <a:ext cx="4845678" cy="40498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Women’s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representation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increased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significantly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in recent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decades</a:t>
            </a:r>
            <a:endParaRPr lang="sv-SE" sz="1600" b="1" dirty="0">
              <a:latin typeface="Avenir Book" panose="02000503020000020003" pitchFamily="2" charset="0"/>
            </a:endParaRPr>
          </a:p>
          <a:p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Facilitated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by proportional representation (PR)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rules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and/or gender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quotas</a:t>
            </a:r>
            <a:endParaRPr lang="sv-SE" sz="1600" b="1" dirty="0">
              <a:latin typeface="Avenir Book" panose="02000503020000020003" pitchFamily="2" charset="0"/>
            </a:endParaRPr>
          </a:p>
          <a:p>
            <a:endParaRPr lang="sv-SE" sz="1600" b="1" dirty="0">
              <a:latin typeface="Avenir Book" panose="02000503020000020003" pitchFamily="2" charset="0"/>
              <a:cs typeface="Calibri"/>
            </a:endParaRPr>
          </a:p>
          <a:p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Women’s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Representation (Median)</a:t>
            </a:r>
          </a:p>
          <a:p>
            <a:pPr lvl="1"/>
            <a:r>
              <a:rPr lang="sv-SE" sz="1600" dirty="0">
                <a:latin typeface="Avenir Book" panose="02000503020000020003" pitchFamily="2" charset="0"/>
                <a:cs typeface="Calibri"/>
              </a:rPr>
              <a:t>26% at national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level</a:t>
            </a:r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pPr lvl="1"/>
            <a:r>
              <a:rPr lang="sv-SE" sz="1600" dirty="0">
                <a:latin typeface="Avenir Book" panose="02000503020000020003" pitchFamily="2" charset="0"/>
                <a:cs typeface="Calibri"/>
              </a:rPr>
              <a:t>17%  at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local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level</a:t>
            </a:r>
            <a:endParaRPr lang="sv-SE" sz="1600" dirty="0"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629722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8C8CD9-68EF-1842-96FE-646B76A7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95" y="911374"/>
            <a:ext cx="10614211" cy="1020763"/>
          </a:xfrm>
        </p:spPr>
        <p:txBody>
          <a:bodyPr/>
          <a:lstStyle/>
          <a:p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Gender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Quotas</a:t>
            </a:r>
            <a:endParaRPr lang="sv-SE" sz="2800" b="1" dirty="0">
              <a:solidFill>
                <a:srgbClr val="182240"/>
              </a:solidFill>
              <a:latin typeface="Avenir Black"/>
              <a:ea typeface="+mn-ea"/>
            </a:endParaRP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4F79DCF-689F-FA7A-42EB-B2D7538A4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01" y="191438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Types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of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Gender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Quotas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:</a:t>
            </a:r>
            <a:endParaRPr lang="sv-SE" sz="1600" dirty="0">
              <a:latin typeface="Avenir Book" panose="02000503020000020003" pitchFamily="2" charset="0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1600" dirty="0" err="1">
                <a:latin typeface="Avenir Book" panose="02000503020000020003" pitchFamily="2" charset="0"/>
                <a:cs typeface="Calibri"/>
              </a:rPr>
              <a:t>Reserved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seats</a:t>
            </a:r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1600" dirty="0" err="1">
                <a:latin typeface="Avenir Book" panose="02000503020000020003" pitchFamily="2" charset="0"/>
                <a:cs typeface="Calibri"/>
              </a:rPr>
              <a:t>Candidate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quota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with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ranking/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placement</a:t>
            </a:r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pPr marL="0" indent="0">
              <a:buNone/>
            </a:pPr>
            <a:endParaRPr lang="sv-SE" sz="1600" dirty="0">
              <a:latin typeface="Avenir Book" panose="02000503020000020003" pitchFamily="2" charset="0"/>
              <a:cs typeface="Arial"/>
            </a:endParaRPr>
          </a:p>
          <a:p>
            <a:pPr marL="0" indent="0">
              <a:buNone/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Quota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Percentages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: 25% – 50%</a:t>
            </a:r>
          </a:p>
          <a:p>
            <a:pPr marL="0" indent="0">
              <a:buNone/>
            </a:pPr>
            <a:endParaRPr lang="sv-SE" sz="1600" b="1" dirty="0">
              <a:latin typeface="Avenir Book" panose="02000503020000020003" pitchFamily="2" charset="0"/>
              <a:cs typeface="Calibri"/>
            </a:endParaRPr>
          </a:p>
          <a:p>
            <a:pPr marL="0" indent="0">
              <a:buNone/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Various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Electoral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Rules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used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with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Quotas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1600" dirty="0" err="1">
                <a:latin typeface="Avenir Book" panose="02000503020000020003" pitchFamily="2" charset="0"/>
                <a:cs typeface="Calibri"/>
              </a:rPr>
              <a:t>Plurality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rules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(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first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-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past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-the-post;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used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mainly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with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reserved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seats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1600" dirty="0">
                <a:latin typeface="Avenir Book" panose="02000503020000020003" pitchFamily="2" charset="0"/>
                <a:cs typeface="Calibri"/>
              </a:rPr>
              <a:t>Proportional representation (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closed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and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open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lists)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sv-SE" sz="1600" dirty="0">
                <a:latin typeface="Avenir Book" panose="02000503020000020003" pitchFamily="2" charset="0"/>
                <a:cs typeface="Calibri"/>
              </a:rPr>
              <a:t>Mixed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electoral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systems </a:t>
            </a:r>
          </a:p>
          <a:p>
            <a:pPr marL="0" indent="0">
              <a:buNone/>
            </a:pPr>
            <a:endParaRPr lang="sv-S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52421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2261134" y="1674674"/>
            <a:ext cx="83408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err="1">
                <a:solidFill>
                  <a:srgbClr val="182240"/>
                </a:solidFill>
                <a:latin typeface="Avenir Black" panose="02000503020000020003" pitchFamily="2" charset="0"/>
              </a:rPr>
              <a:t>Governance</a:t>
            </a:r>
            <a:r>
              <a:rPr lang="sv-SE" sz="5400" b="1">
                <a:solidFill>
                  <a:srgbClr val="182240"/>
                </a:solidFill>
                <a:latin typeface="Avenir Black" panose="02000503020000020003" pitchFamily="2" charset="0"/>
              </a:rPr>
              <a:t> and </a:t>
            </a:r>
            <a:r>
              <a:rPr lang="sv-SE" sz="5400" b="1" err="1">
                <a:solidFill>
                  <a:srgbClr val="182240"/>
                </a:solidFill>
                <a:latin typeface="Avenir Black" panose="02000503020000020003" pitchFamily="2" charset="0"/>
              </a:rPr>
              <a:t>Local</a:t>
            </a:r>
            <a:r>
              <a:rPr lang="sv-SE" sz="54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5400" b="1" err="1">
                <a:solidFill>
                  <a:srgbClr val="182240"/>
                </a:solidFill>
                <a:latin typeface="Avenir Black" panose="02000503020000020003" pitchFamily="2" charset="0"/>
              </a:rPr>
              <a:t>Development</a:t>
            </a:r>
            <a:r>
              <a:rPr lang="sv-SE" sz="54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5400" b="1" err="1">
                <a:solidFill>
                  <a:srgbClr val="182240"/>
                </a:solidFill>
                <a:latin typeface="Avenir Black" panose="02000503020000020003" pitchFamily="2" charset="0"/>
              </a:rPr>
              <a:t>Institute</a:t>
            </a:r>
            <a:endParaRPr lang="en-US" sz="5400" b="1">
              <a:solidFill>
                <a:srgbClr val="182240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202A01F-40D8-EB77-D26A-809F19C0499B}"/>
              </a:ext>
            </a:extLst>
          </p:cNvPr>
          <p:cNvSpPr txBox="1"/>
          <p:nvPr/>
        </p:nvSpPr>
        <p:spPr>
          <a:xfrm>
            <a:off x="2570205" y="3867665"/>
            <a:ext cx="6820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8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Who</a:t>
            </a:r>
            <a:r>
              <a:rPr lang="sv-SE" sz="88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88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are</a:t>
            </a:r>
            <a:r>
              <a:rPr lang="sv-SE" sz="88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88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we</a:t>
            </a:r>
            <a:r>
              <a:rPr lang="sv-SE" sz="88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652014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8C8CD9-68EF-1842-96FE-646B76A7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52" y="561770"/>
            <a:ext cx="10515600" cy="1325563"/>
          </a:xfrm>
        </p:spPr>
        <p:txBody>
          <a:bodyPr/>
          <a:lstStyle/>
          <a:p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South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Africa’s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Gender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Quota</a:t>
            </a:r>
            <a:endParaRPr lang="sv-SE" sz="2800" b="1" dirty="0">
              <a:solidFill>
                <a:srgbClr val="182240"/>
              </a:solidFill>
              <a:latin typeface="Avenir Black"/>
              <a:ea typeface="+mn-ea"/>
            </a:endParaRP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0C36F5D4-7F94-7B12-EA2C-C7B87AD9A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406" y="1887333"/>
            <a:ext cx="4830236" cy="372305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Quotas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at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Local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Level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: </a:t>
            </a:r>
          </a:p>
          <a:p>
            <a:pPr lvl="1">
              <a:lnSpc>
                <a:spcPct val="100000"/>
              </a:lnSpc>
            </a:pPr>
            <a:r>
              <a:rPr lang="sv-SE" sz="1600" dirty="0" err="1">
                <a:latin typeface="Avenir Book" panose="02000503020000020003" pitchFamily="2" charset="0"/>
                <a:cs typeface="Calibri"/>
              </a:rPr>
              <a:t>Candidate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quota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sv-SE" sz="1600" dirty="0" err="1">
                <a:latin typeface="Avenir Book" panose="02000503020000020003" pitchFamily="2" charset="0"/>
                <a:cs typeface="Calibri"/>
              </a:rPr>
              <a:t>Voluntary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party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quota</a:t>
            </a:r>
            <a:endParaRPr lang="sv-SE" sz="1600" dirty="0">
              <a:latin typeface="Avenir Book" panose="02000503020000020003" pitchFamily="2" charset="0"/>
            </a:endParaRPr>
          </a:p>
          <a:p>
            <a:pPr>
              <a:lnSpc>
                <a:spcPct val="100000"/>
              </a:lnSpc>
            </a:pPr>
            <a:endParaRPr lang="sv-SE" sz="1600" dirty="0">
              <a:latin typeface="Avenir Book" panose="02000503020000020003" pitchFamily="2" charset="0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African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National Congress Party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Quotas</a:t>
            </a:r>
            <a:endParaRPr lang="sv-SE" sz="1600" b="1" dirty="0">
              <a:latin typeface="Avenir Book" panose="02000503020000020003" pitchFamily="2" charset="0"/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sv-SE" sz="1600" dirty="0">
                <a:latin typeface="Avenir Book" panose="02000503020000020003" pitchFamily="2" charset="0"/>
                <a:cs typeface="Calibri"/>
              </a:rPr>
              <a:t>50%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parity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policy in 2006</a:t>
            </a:r>
          </a:p>
          <a:p>
            <a:pPr lvl="1">
              <a:lnSpc>
                <a:spcPct val="100000"/>
              </a:lnSpc>
            </a:pPr>
            <a:r>
              <a:rPr lang="sv-SE" sz="1600" dirty="0">
                <a:latin typeface="Avenir Book" panose="02000503020000020003" pitchFamily="2" charset="0"/>
                <a:cs typeface="Calibri"/>
              </a:rPr>
              <a:t>30% gender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quota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 </a:t>
            </a:r>
            <a:endParaRPr lang="sv-SE" sz="1600" dirty="0">
              <a:latin typeface="Avenir Book" panose="02000503020000020003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sv-SE" sz="1600" dirty="0">
              <a:latin typeface="Avenir Book" panose="02000503020000020003" pitchFamily="2" charset="0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Local-Level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Electoral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 System: </a:t>
            </a:r>
          </a:p>
          <a:p>
            <a:pPr lvl="1">
              <a:lnSpc>
                <a:spcPct val="100000"/>
              </a:lnSpc>
            </a:pPr>
            <a:r>
              <a:rPr lang="sv-SE" sz="1600" dirty="0">
                <a:latin typeface="Avenir Book" panose="02000503020000020003" pitchFamily="2" charset="0"/>
                <a:cs typeface="Calibri"/>
              </a:rPr>
              <a:t>Mixed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electoral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system</a:t>
            </a:r>
          </a:p>
          <a:p>
            <a:pPr lvl="1">
              <a:lnSpc>
                <a:spcPct val="100000"/>
              </a:lnSpc>
            </a:pPr>
            <a:r>
              <a:rPr lang="sv-SE" sz="1600" dirty="0" err="1">
                <a:latin typeface="Avenir Book" panose="02000503020000020003" pitchFamily="2" charset="0"/>
                <a:cs typeface="Calibri"/>
              </a:rPr>
              <a:t>Quota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applies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only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to the PR-lists</a:t>
            </a:r>
          </a:p>
          <a:p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endParaRPr lang="sv-SE" sz="1600" dirty="0">
              <a:latin typeface="Avenir Book" panose="02000503020000020003" pitchFamily="2" charset="0"/>
              <a:cs typeface="Calibri"/>
            </a:endParaRPr>
          </a:p>
        </p:txBody>
      </p:sp>
      <p:pic>
        <p:nvPicPr>
          <p:cNvPr id="10" name="Platshållare för innehåll 9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C548D3C1-E564-6D96-9911-CF38FC5F1A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378380" y="1596446"/>
            <a:ext cx="6063292" cy="4440464"/>
          </a:xfrm>
        </p:spPr>
      </p:pic>
    </p:spTree>
    <p:extLst>
      <p:ext uri="{BB962C8B-B14F-4D97-AF65-F5344CB8AC3E}">
        <p14:creationId xmlns:p14="http://schemas.microsoft.com/office/powerpoint/2010/main" val="145700082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8C8CD9-68EF-1842-96FE-646B76A7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26" y="2110277"/>
            <a:ext cx="4727147" cy="263744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Under-Representation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of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Women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in South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Africa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: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Elections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with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First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-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Past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-the-Post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Rules</a:t>
            </a:r>
            <a:endParaRPr lang="sv-SE" sz="2800" b="1" dirty="0">
              <a:solidFill>
                <a:srgbClr val="182240"/>
              </a:solidFill>
              <a:latin typeface="Avenir Black"/>
              <a:ea typeface="+mn-ea"/>
            </a:endParaRP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4F79DCF-689F-FA7A-42EB-B2D7538A4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sv-SE" dirty="0">
              <a:cs typeface="Calibri"/>
            </a:endParaRPr>
          </a:p>
          <a:p>
            <a:pPr marL="0" indent="0">
              <a:buNone/>
            </a:pPr>
            <a:endParaRPr lang="sv-SE" dirty="0">
              <a:cs typeface="Calibri"/>
            </a:endParaRPr>
          </a:p>
        </p:txBody>
      </p:sp>
      <p:pic>
        <p:nvPicPr>
          <p:cNvPr id="3" name="Bildobjekt 2" descr="En bild som visar text, skärmbild, diagram, design&#10;&#10;Automatiskt genererad beskrivning">
            <a:extLst>
              <a:ext uri="{FF2B5EF4-FFF2-40B4-BE49-F238E27FC236}">
                <a16:creationId xmlns:a16="http://schemas.microsoft.com/office/drawing/2014/main" id="{AF9FA2B1-FF96-1B7B-18F7-F2DEBCC22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335" y="1775678"/>
            <a:ext cx="6230892" cy="445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259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78C8CD9-68EF-1842-96FE-646B76A7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10" y="869027"/>
            <a:ext cx="7430729" cy="1264112"/>
          </a:xfrm>
        </p:spPr>
        <p:txBody>
          <a:bodyPr/>
          <a:lstStyle/>
          <a:p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Main Challenges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4F79DCF-689F-FA7A-42EB-B2D7538A4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71" y="213288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Supply-side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:</a:t>
            </a:r>
          </a:p>
          <a:p>
            <a:pPr lvl="1"/>
            <a:r>
              <a:rPr lang="sv-SE" sz="1600" dirty="0">
                <a:latin typeface="Avenir Book" panose="02000503020000020003" pitchFamily="2" charset="0"/>
                <a:cs typeface="Calibri"/>
              </a:rPr>
              <a:t>Party gatekeeper bias </a:t>
            </a:r>
          </a:p>
          <a:p>
            <a:pPr lvl="1"/>
            <a:r>
              <a:rPr lang="sv-SE" sz="1600" dirty="0" err="1">
                <a:latin typeface="Avenir Book" panose="02000503020000020003" pitchFamily="2" charset="0"/>
                <a:cs typeface="Calibri"/>
              </a:rPr>
              <a:t>Electoral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rules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disadvantage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women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 </a:t>
            </a:r>
            <a:endParaRPr lang="sv-SE" sz="1600" dirty="0">
              <a:latin typeface="Avenir Book" panose="02000503020000020003" pitchFamily="2" charset="0"/>
            </a:endParaRPr>
          </a:p>
          <a:p>
            <a:pPr lvl="1"/>
            <a:r>
              <a:rPr lang="sv-SE" sz="1600" dirty="0" err="1">
                <a:latin typeface="Avenir Book" panose="02000503020000020003" pitchFamily="2" charset="0"/>
                <a:cs typeface="Arial"/>
              </a:rPr>
              <a:t>Women’s</a:t>
            </a:r>
            <a:r>
              <a:rPr lang="sv-SE" sz="1600" dirty="0">
                <a:latin typeface="Avenir Book" panose="02000503020000020003" pitchFamily="2" charset="0"/>
                <a:cs typeface="Arial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self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-(de)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selection</a:t>
            </a:r>
            <a:endParaRPr lang="sv-SE" sz="1600" dirty="0">
              <a:latin typeface="Avenir Book" panose="02000503020000020003" pitchFamily="2" charset="0"/>
            </a:endParaRPr>
          </a:p>
          <a:p>
            <a:pPr lvl="1"/>
            <a:r>
              <a:rPr lang="sv-SE" sz="1600" dirty="0">
                <a:latin typeface="Avenir Book" panose="02000503020000020003" pitchFamily="2" charset="0"/>
                <a:cs typeface="Calibri"/>
              </a:rPr>
              <a:t>Gender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quota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policy design</a:t>
            </a:r>
            <a:endParaRPr lang="sv-SE" sz="1600" dirty="0">
              <a:latin typeface="Avenir Book" panose="02000503020000020003" pitchFamily="2" charset="0"/>
            </a:endParaRPr>
          </a:p>
          <a:p>
            <a:pPr>
              <a:buNone/>
            </a:pPr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pPr>
              <a:buNone/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Demand-side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:</a:t>
            </a:r>
          </a:p>
          <a:p>
            <a:pPr lvl="1"/>
            <a:r>
              <a:rPr lang="sv-SE" sz="1600" dirty="0" err="1">
                <a:latin typeface="Avenir Book" panose="02000503020000020003" pitchFamily="2" charset="0"/>
                <a:cs typeface="Calibri"/>
              </a:rPr>
              <a:t>Voter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bias</a:t>
            </a:r>
            <a:endParaRPr lang="sv-SE" sz="1600" dirty="0">
              <a:latin typeface="Avenir Book" panose="02000503020000020003" pitchFamily="2" charset="0"/>
            </a:endParaRPr>
          </a:p>
          <a:p>
            <a:pPr>
              <a:buNone/>
            </a:pPr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pPr>
              <a:buNone/>
            </a:pPr>
            <a:r>
              <a:rPr lang="sv-SE" sz="1600" b="1" dirty="0" err="1">
                <a:latin typeface="Avenir Book" panose="02000503020000020003" pitchFamily="2" charset="0"/>
                <a:cs typeface="Calibri"/>
              </a:rPr>
              <a:t>Implication</a:t>
            </a:r>
            <a:r>
              <a:rPr lang="sv-SE" sz="1600" b="1" dirty="0">
                <a:latin typeface="Avenir Book" panose="02000503020000020003" pitchFamily="2" charset="0"/>
                <a:cs typeface="Calibri"/>
              </a:rPr>
              <a:t>:</a:t>
            </a:r>
          </a:p>
          <a:p>
            <a:pPr lvl="1"/>
            <a:r>
              <a:rPr lang="sv-SE" sz="1600" dirty="0" err="1">
                <a:latin typeface="Avenir Book" panose="02000503020000020003" pitchFamily="2" charset="0"/>
                <a:cs typeface="Calibri"/>
              </a:rPr>
              <a:t>Male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domination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of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executive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structures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,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which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makes it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difficult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for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women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 to set the agenda </a:t>
            </a:r>
            <a:r>
              <a:rPr lang="sv-SE" sz="1600" dirty="0" err="1">
                <a:latin typeface="Avenir Book" panose="02000503020000020003" pitchFamily="2" charset="0"/>
                <a:cs typeface="Calibri"/>
              </a:rPr>
              <a:t>locally</a:t>
            </a:r>
            <a:r>
              <a:rPr lang="sv-SE" sz="1600" dirty="0">
                <a:latin typeface="Avenir Book" panose="02000503020000020003" pitchFamily="2" charset="0"/>
                <a:cs typeface="Calibri"/>
              </a:rPr>
              <a:t> </a:t>
            </a:r>
          </a:p>
          <a:p>
            <a:pPr marL="0" indent="0">
              <a:buNone/>
            </a:pPr>
            <a:endParaRPr lang="sv-SE" sz="1600" dirty="0">
              <a:latin typeface="Avenir Book" panose="02000503020000020003" pitchFamily="2" charset="0"/>
              <a:cs typeface="Calibri"/>
            </a:endParaRPr>
          </a:p>
          <a:p>
            <a:endParaRPr lang="sv-SE" sz="1600" dirty="0">
              <a:latin typeface="Avenir Book" panose="02000503020000020003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208550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1202460" y="2415764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dirty="0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Anjali</a:t>
            </a:r>
            <a:r>
              <a:rPr lang="sv-SE" sz="4000" b="1" dirty="0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 Thomas</a:t>
            </a:r>
            <a:endParaRPr lang="en-US" sz="4000" b="1" dirty="0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1202460" y="3123650"/>
            <a:ext cx="5276679" cy="880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sv-SE" dirty="0" err="1">
                <a:solidFill>
                  <a:srgbClr val="212529"/>
                </a:solidFill>
                <a:latin typeface="Avenir Medium"/>
              </a:rPr>
              <a:t>Associate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Professor in the Sam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Nunn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School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of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International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Affairs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at Georgia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Institute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of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 </a:t>
            </a:r>
            <a:r>
              <a:rPr lang="sv-SE" dirty="0" err="1">
                <a:solidFill>
                  <a:srgbClr val="212529"/>
                </a:solidFill>
                <a:effectLst/>
                <a:latin typeface="Avenir Medium"/>
              </a:rPr>
              <a:t>Technology</a:t>
            </a:r>
            <a:r>
              <a:rPr lang="sv-SE" dirty="0">
                <a:solidFill>
                  <a:srgbClr val="212529"/>
                </a:solidFill>
                <a:effectLst/>
                <a:latin typeface="Avenir Medium"/>
              </a:rPr>
              <a:t>.</a:t>
            </a:r>
            <a:endParaRPr lang="sv-SE" dirty="0">
              <a:latin typeface="Avenir Medium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0715" y="1892068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98022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02" y="556751"/>
            <a:ext cx="7933699" cy="1586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Women’s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Political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Representation and Participation in India</a:t>
            </a:r>
          </a:p>
        </p:txBody>
      </p:sp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D2F2B13-FFCE-E3AD-D128-9B51283A0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054" y="1285140"/>
            <a:ext cx="3008744" cy="342996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06681ED-97D8-5082-2D7C-48E6CF230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6462" y="4715109"/>
            <a:ext cx="3995928" cy="2094834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C22F7DC-0D48-10FC-62BC-5FA058FE09BA}"/>
              </a:ext>
            </a:extLst>
          </p:cNvPr>
          <p:cNvSpPr txBox="1"/>
          <p:nvPr/>
        </p:nvSpPr>
        <p:spPr>
          <a:xfrm>
            <a:off x="334402" y="2142891"/>
            <a:ext cx="7269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Book" panose="02000503020000020003" pitchFamily="2" charset="0"/>
              </a:rPr>
              <a:t>Worldwide*: 26.5% women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Central and Southern Asia*: 19% women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b="1" dirty="0">
                <a:latin typeface="Avenir Book" panose="02000503020000020003" pitchFamily="2" charset="0"/>
              </a:rPr>
              <a:t>India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National Parliament – </a:t>
            </a:r>
            <a:r>
              <a:rPr lang="en-US" sz="1600" i="1" dirty="0">
                <a:latin typeface="Avenir Book" panose="02000503020000020003" pitchFamily="2" charset="0"/>
              </a:rPr>
              <a:t>Lok Sabha – </a:t>
            </a:r>
            <a:r>
              <a:rPr lang="en-US" sz="1600" dirty="0">
                <a:latin typeface="Avenir Book" panose="02000503020000020003" pitchFamily="2" charset="0"/>
              </a:rPr>
              <a:t>14% women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6697FF"/>
                </a:solidFill>
                <a:latin typeface="Avenir Book" panose="02000503020000020003" pitchFamily="2" charset="0"/>
              </a:rPr>
              <a:t>33% seat quota recently introduced in September 2023 legislation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State Assemblies – range from 0% to 18% women*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venir Book" panose="02000503020000020003" pitchFamily="2" charset="0"/>
              </a:rPr>
              <a:t>Local Level 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 pitchFamily="2" charset="0"/>
              </a:rPr>
              <a:t>Gender quotas in </a:t>
            </a:r>
            <a:r>
              <a:rPr lang="en-US" sz="1600" u="sng" dirty="0">
                <a:latin typeface="Avenir Book" panose="02000503020000020003" pitchFamily="2" charset="0"/>
              </a:rPr>
              <a:t>at least </a:t>
            </a:r>
            <a:r>
              <a:rPr lang="en-US" sz="1600" dirty="0">
                <a:latin typeface="Avenir Book" panose="02000503020000020003" pitchFamily="2" charset="0"/>
              </a:rPr>
              <a:t>33% of seats in all states (after 1993 Constitutional Amendment )</a:t>
            </a:r>
          </a:p>
          <a:p>
            <a:pPr marL="1657350" lvl="3" indent="-285750">
              <a:buFont typeface="Courier New" panose="02070309020205020404" pitchFamily="49" charset="0"/>
              <a:buChar char="o"/>
            </a:pPr>
            <a:r>
              <a:rPr lang="en-US" sz="1600" dirty="0">
                <a:latin typeface="Avenir Book" panose="02000503020000020003" pitchFamily="2" charset="0"/>
              </a:rPr>
              <a:t>Bihar has 50% at the local level</a:t>
            </a:r>
          </a:p>
          <a:p>
            <a:endParaRPr lang="en-US" sz="1600" dirty="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B01B19C3-433A-874F-6544-78927A7C08CA}"/>
              </a:ext>
            </a:extLst>
          </p:cNvPr>
          <p:cNvSpPr txBox="1"/>
          <p:nvPr/>
        </p:nvSpPr>
        <p:spPr>
          <a:xfrm>
            <a:off x="488934" y="6070416"/>
            <a:ext cx="680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*Source: https://</a:t>
            </a:r>
            <a:r>
              <a:rPr lang="en-US" sz="1200" dirty="0" err="1"/>
              <a:t>www.unwomen.org</a:t>
            </a:r>
            <a:r>
              <a:rPr lang="en-US" sz="1200" dirty="0"/>
              <a:t>/</a:t>
            </a:r>
            <a:r>
              <a:rPr lang="en-US" sz="1200" dirty="0" err="1"/>
              <a:t>en</a:t>
            </a:r>
            <a:r>
              <a:rPr lang="en-US" sz="1200" dirty="0"/>
              <a:t>/news-stories/feature-story/2023/10/</a:t>
            </a:r>
            <a:r>
              <a:rPr lang="en-US" sz="1200" dirty="0" err="1"/>
              <a:t>india</a:t>
            </a:r>
            <a:r>
              <a:rPr lang="en-US" sz="1200" dirty="0"/>
              <a:t>-passes-law-to-reserve-seats-for-women-legislators</a:t>
            </a:r>
          </a:p>
        </p:txBody>
      </p:sp>
    </p:spTree>
    <p:extLst>
      <p:ext uri="{BB962C8B-B14F-4D97-AF65-F5344CB8AC3E}">
        <p14:creationId xmlns:p14="http://schemas.microsoft.com/office/powerpoint/2010/main" val="3976906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64" y="495319"/>
            <a:ext cx="7912694" cy="1586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Impact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of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Gender </a:t>
            </a:r>
            <a:r>
              <a:rPr lang="sv-SE" sz="3200" b="1" dirty="0" err="1">
                <a:solidFill>
                  <a:srgbClr val="182240"/>
                </a:solidFill>
                <a:latin typeface="Avenir Black"/>
                <a:ea typeface="+mn-ea"/>
              </a:rPr>
              <a:t>Quotas</a:t>
            </a:r>
            <a:r>
              <a:rPr lang="sv-SE" sz="3200" b="1" dirty="0">
                <a:solidFill>
                  <a:srgbClr val="182240"/>
                </a:solidFill>
                <a:latin typeface="Avenir Black"/>
                <a:ea typeface="+mn-ea"/>
              </a:rPr>
              <a:t> in India</a:t>
            </a:r>
          </a:p>
        </p:txBody>
      </p:sp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C22F7DC-0D48-10FC-62BC-5FA058FE09BA}"/>
              </a:ext>
            </a:extLst>
          </p:cNvPr>
          <p:cNvSpPr txBox="1"/>
          <p:nvPr/>
        </p:nvSpPr>
        <p:spPr>
          <a:xfrm>
            <a:off x="605664" y="2064613"/>
            <a:ext cx="8689132" cy="319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venir" panose="02000503020000020003" pitchFamily="2" charset="0"/>
              </a:rPr>
              <a:t>Promote developmental and social goods </a:t>
            </a:r>
            <a:br>
              <a:rPr lang="en-US" sz="1600" dirty="0">
                <a:latin typeface="Avenir" panose="02000503020000020003" pitchFamily="2" charset="0"/>
              </a:rPr>
            </a:br>
            <a:endParaRPr lang="en-US" sz="1600" dirty="0">
              <a:latin typeface="Avenir" panose="02000503020000020003" pitchFamily="2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venir" panose="02000503020000020003" pitchFamily="2" charset="0"/>
              </a:rPr>
              <a:t>Increase women’s local-level representation, even in constituencies not covered by quotas </a:t>
            </a:r>
            <a:br>
              <a:rPr lang="en-US" sz="1600" dirty="0">
                <a:latin typeface="Avenir" panose="02000503020000020003" pitchFamily="2" charset="0"/>
              </a:rPr>
            </a:br>
            <a:endParaRPr lang="en-US" sz="1600" dirty="0">
              <a:latin typeface="Avenir" panose="02000503020000020003" pitchFamily="2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venir" panose="02000503020000020003" pitchFamily="2" charset="0"/>
              </a:rPr>
              <a:t>Improve citizen attitudes toward local female leaders and break down gender stereotypes</a:t>
            </a:r>
            <a:br>
              <a:rPr lang="en-US" sz="1600" dirty="0">
                <a:latin typeface="Avenir" panose="02000503020000020003" pitchFamily="2" charset="0"/>
              </a:rPr>
            </a:br>
            <a:endParaRPr lang="en-US" sz="1600" dirty="0">
              <a:latin typeface="Avenir" panose="02000503020000020003" pitchFamily="2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venir" panose="02000503020000020003" pitchFamily="2" charset="0"/>
              </a:rPr>
              <a:t>Increase the number of female activists at the local level 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venir" panose="02000503020000020003" pitchFamily="2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venir" panose="02000503020000020003" pitchFamily="2" charset="0"/>
              </a:rPr>
              <a:t>Mobilize women voters</a:t>
            </a:r>
            <a:br>
              <a:rPr lang="en-US" sz="1600" dirty="0">
                <a:latin typeface="Avenir" panose="02000503020000020003" pitchFamily="2" charset="0"/>
              </a:rPr>
            </a:br>
            <a:endParaRPr lang="en-US" sz="1600" dirty="0">
              <a:latin typeface="Avenir" panose="02000503020000020003" pitchFamily="2" charset="0"/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venir" panose="02000503020000020003" pitchFamily="2" charset="0"/>
              </a:rPr>
              <a:t>Increase promotion, party re-nomination, candidate entry, and electoral success of women in higher levels of government</a:t>
            </a:r>
          </a:p>
        </p:txBody>
      </p:sp>
    </p:spTree>
    <p:extLst>
      <p:ext uri="{BB962C8B-B14F-4D97-AF65-F5344CB8AC3E}">
        <p14:creationId xmlns:p14="http://schemas.microsoft.com/office/powerpoint/2010/main" val="1082958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79" y="795035"/>
            <a:ext cx="9453966" cy="1586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Do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Gender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Quotas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Improve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Women’s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Electability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at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Higher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Tiers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by </a:t>
            </a:r>
            <a:r>
              <a:rPr lang="sv-SE" sz="2800" b="1" i="1" dirty="0" err="1">
                <a:solidFill>
                  <a:srgbClr val="182240"/>
                </a:solidFill>
                <a:latin typeface="Avenir Black"/>
                <a:ea typeface="+mn-ea"/>
              </a:rPr>
              <a:t>Shaping</a:t>
            </a:r>
            <a:r>
              <a:rPr lang="sv-SE" sz="2800" b="1" i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i="1" dirty="0" err="1">
                <a:solidFill>
                  <a:srgbClr val="182240"/>
                </a:solidFill>
                <a:latin typeface="Avenir Black"/>
                <a:ea typeface="+mn-ea"/>
              </a:rPr>
              <a:t>Voter</a:t>
            </a:r>
            <a:r>
              <a:rPr lang="sv-SE" sz="2800" b="1" i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i="1" dirty="0" err="1">
                <a:solidFill>
                  <a:srgbClr val="182240"/>
                </a:solidFill>
                <a:latin typeface="Avenir Black"/>
                <a:ea typeface="+mn-ea"/>
              </a:rPr>
              <a:t>Preferences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?</a:t>
            </a:r>
          </a:p>
        </p:txBody>
      </p:sp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C22F7DC-0D48-10FC-62BC-5FA058FE09BA}"/>
              </a:ext>
            </a:extLst>
          </p:cNvPr>
          <p:cNvSpPr txBox="1"/>
          <p:nvPr/>
        </p:nvSpPr>
        <p:spPr>
          <a:xfrm>
            <a:off x="547149" y="2167325"/>
            <a:ext cx="105993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Anjali Thomas, Charles </a:t>
            </a:r>
            <a:r>
              <a:rPr lang="en-US" sz="1400" dirty="0" err="1">
                <a:latin typeface="Avenir Book" panose="02000503020000020003" pitchFamily="2" charset="0"/>
              </a:rPr>
              <a:t>Hankla</a:t>
            </a:r>
            <a:r>
              <a:rPr lang="en-US" sz="1400" dirty="0">
                <a:latin typeface="Avenir Book" panose="02000503020000020003" pitchFamily="2" charset="0"/>
              </a:rPr>
              <a:t>, </a:t>
            </a:r>
            <a:r>
              <a:rPr lang="en-US" sz="1400" dirty="0" err="1">
                <a:latin typeface="Avenir Book" panose="02000503020000020003" pitchFamily="2" charset="0"/>
              </a:rPr>
              <a:t>Sayan</a:t>
            </a:r>
            <a:r>
              <a:rPr lang="en-US" sz="1400" dirty="0">
                <a:latin typeface="Avenir Book" panose="02000503020000020003" pitchFamily="2" charset="0"/>
              </a:rPr>
              <a:t> Banerjee, and Arindam Banerjee. “Do Local Gender Quotas Improve the Electability of Women at Higher Tiers? Evidence from a Survey Experiment in North India.” </a:t>
            </a:r>
            <a:r>
              <a:rPr lang="en-US" sz="1400" i="1" dirty="0">
                <a:latin typeface="Avenir Book" panose="02000503020000020003" pitchFamily="2" charset="0"/>
              </a:rPr>
              <a:t>GLD Working Paper No. 67.</a:t>
            </a:r>
          </a:p>
          <a:p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0F58082-D631-34D6-FAF5-A0F41E97F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20" y="2931512"/>
            <a:ext cx="5781900" cy="3536665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760D851A-BF33-ECD0-67D8-C0A319BDF6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433" y="2931511"/>
            <a:ext cx="4578018" cy="3536665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36FE598-4452-D027-3D8B-7B77C987EB61}"/>
              </a:ext>
            </a:extLst>
          </p:cNvPr>
          <p:cNvSpPr txBox="1"/>
          <p:nvPr/>
        </p:nvSpPr>
        <p:spPr>
          <a:xfrm>
            <a:off x="858020" y="6513860"/>
            <a:ext cx="491942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Local Gender Quotas are “as-if-randomly” assigned</a:t>
            </a:r>
          </a:p>
          <a:p>
            <a:endParaRPr lang="en-US" dirty="0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AE44B19-8169-AB8F-E631-A8C0063202A1}"/>
              </a:ext>
            </a:extLst>
          </p:cNvPr>
          <p:cNvSpPr txBox="1"/>
          <p:nvPr/>
        </p:nvSpPr>
        <p:spPr>
          <a:xfrm>
            <a:off x="6998433" y="6492642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Multi-Level Learning</a:t>
            </a:r>
          </a:p>
        </p:txBody>
      </p:sp>
    </p:spTree>
    <p:extLst>
      <p:ext uri="{BB962C8B-B14F-4D97-AF65-F5344CB8AC3E}">
        <p14:creationId xmlns:p14="http://schemas.microsoft.com/office/powerpoint/2010/main" val="3501406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49" y="592987"/>
            <a:ext cx="9693760" cy="157241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Do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Local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Gender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Quotas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Improve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the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Electability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of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Women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at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Higher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dirty="0" err="1">
                <a:solidFill>
                  <a:srgbClr val="182240"/>
                </a:solidFill>
                <a:latin typeface="Avenir Black"/>
                <a:ea typeface="+mn-ea"/>
              </a:rPr>
              <a:t>Tiers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 by </a:t>
            </a:r>
            <a:r>
              <a:rPr lang="sv-SE" sz="2800" b="1" i="1" dirty="0" err="1">
                <a:solidFill>
                  <a:srgbClr val="182240"/>
                </a:solidFill>
                <a:latin typeface="Avenir Black"/>
                <a:ea typeface="+mn-ea"/>
              </a:rPr>
              <a:t>Shaping</a:t>
            </a:r>
            <a:r>
              <a:rPr lang="sv-SE" sz="2800" b="1" i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i="1" dirty="0" err="1">
                <a:solidFill>
                  <a:srgbClr val="182240"/>
                </a:solidFill>
                <a:latin typeface="Avenir Black"/>
                <a:ea typeface="+mn-ea"/>
              </a:rPr>
              <a:t>Voter</a:t>
            </a:r>
            <a:r>
              <a:rPr lang="sv-SE" sz="2800" b="1" i="1" dirty="0">
                <a:solidFill>
                  <a:srgbClr val="182240"/>
                </a:solidFill>
                <a:latin typeface="Avenir Black"/>
                <a:ea typeface="+mn-ea"/>
              </a:rPr>
              <a:t> </a:t>
            </a:r>
            <a:r>
              <a:rPr lang="sv-SE" sz="2800" b="1" i="1" dirty="0" err="1">
                <a:solidFill>
                  <a:srgbClr val="182240"/>
                </a:solidFill>
                <a:latin typeface="Avenir Black"/>
                <a:ea typeface="+mn-ea"/>
              </a:rPr>
              <a:t>Preferences</a:t>
            </a:r>
            <a:r>
              <a:rPr lang="sv-SE" sz="2800" b="1" dirty="0">
                <a:solidFill>
                  <a:srgbClr val="182240"/>
                </a:solidFill>
                <a:latin typeface="Avenir Black"/>
                <a:ea typeface="+mn-ea"/>
              </a:rPr>
              <a:t>?</a:t>
            </a:r>
          </a:p>
        </p:txBody>
      </p:sp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C22F7DC-0D48-10FC-62BC-5FA058FE09BA}"/>
              </a:ext>
            </a:extLst>
          </p:cNvPr>
          <p:cNvSpPr txBox="1"/>
          <p:nvPr/>
        </p:nvSpPr>
        <p:spPr>
          <a:xfrm>
            <a:off x="547149" y="1956841"/>
            <a:ext cx="105993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Anjali Thomas, Charles </a:t>
            </a:r>
            <a:r>
              <a:rPr lang="en-US" sz="1400" dirty="0" err="1">
                <a:latin typeface="Avenir Book" panose="02000503020000020003" pitchFamily="2" charset="0"/>
              </a:rPr>
              <a:t>Hankla</a:t>
            </a:r>
            <a:r>
              <a:rPr lang="en-US" sz="1400" dirty="0">
                <a:latin typeface="Avenir Book" panose="02000503020000020003" pitchFamily="2" charset="0"/>
              </a:rPr>
              <a:t>, </a:t>
            </a:r>
            <a:r>
              <a:rPr lang="en-US" sz="1400" dirty="0" err="1">
                <a:latin typeface="Avenir Book" panose="02000503020000020003" pitchFamily="2" charset="0"/>
              </a:rPr>
              <a:t>Sayan</a:t>
            </a:r>
            <a:r>
              <a:rPr lang="en-US" sz="1400" dirty="0">
                <a:latin typeface="Avenir Book" panose="02000503020000020003" pitchFamily="2" charset="0"/>
              </a:rPr>
              <a:t> Banerjee, and Arindam Banerjee. Do Local Gender Quotas Improve the Electability of Women at Higher Tiers? Evidence from a Survey Experiment in North India</a:t>
            </a:r>
            <a:r>
              <a:rPr lang="en-US" sz="1400" i="1" dirty="0">
                <a:latin typeface="Avenir Book" panose="02000503020000020003" pitchFamily="2" charset="0"/>
              </a:rPr>
              <a:t>. GLD Working Paper No. 67.</a:t>
            </a:r>
          </a:p>
          <a:p>
            <a:endParaRPr lang="en-US" dirty="0"/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36FE598-4452-D027-3D8B-7B77C987EB61}"/>
              </a:ext>
            </a:extLst>
          </p:cNvPr>
          <p:cNvSpPr txBox="1"/>
          <p:nvPr/>
        </p:nvSpPr>
        <p:spPr>
          <a:xfrm>
            <a:off x="721324" y="6218126"/>
            <a:ext cx="64802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Book" panose="02000503020000020003" pitchFamily="2" charset="0"/>
              </a:rPr>
              <a:t>Multi-Level Backlash Mechanism (Amongst Partially Progressive Men)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B47DB9-1A84-6E08-6F0C-C0A9325AD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24" y="2752014"/>
            <a:ext cx="4897646" cy="325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B65EEA-82CA-95DE-3EA1-5281DD090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150" y="2905854"/>
            <a:ext cx="5514498" cy="31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41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71BB01-FABB-C0C2-7A21-EE25453B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79" y="576540"/>
            <a:ext cx="10268247" cy="15861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182240"/>
                </a:solidFill>
                <a:latin typeface="Avenir Black"/>
                <a:ea typeface="+mn-ea"/>
              </a:rPr>
              <a:t>Political Party Ideology and </a:t>
            </a:r>
            <a:r>
              <a:rPr lang="en-US" sz="2800" b="1" i="1" dirty="0">
                <a:solidFill>
                  <a:srgbClr val="182240"/>
                </a:solidFill>
                <a:latin typeface="Avenir Black"/>
                <a:ea typeface="+mn-ea"/>
              </a:rPr>
              <a:t>Ethnonationalist Gender Norms</a:t>
            </a:r>
            <a:endParaRPr lang="sv-SE" sz="2800" b="1" i="1" dirty="0">
              <a:solidFill>
                <a:srgbClr val="182240"/>
              </a:solidFill>
              <a:latin typeface="Avenir Black"/>
              <a:ea typeface="+mn-ea"/>
            </a:endParaRPr>
          </a:p>
        </p:txBody>
      </p:sp>
      <p:pic>
        <p:nvPicPr>
          <p:cNvPr id="3" name="Bildobjekt 2" descr="En bild som visar logotyp, Grafik, skärmbild, symbol&#10;&#10;Automatiskt genererad beskrivning">
            <a:extLst>
              <a:ext uri="{FF2B5EF4-FFF2-40B4-BE49-F238E27FC236}">
                <a16:creationId xmlns:a16="http://schemas.microsoft.com/office/drawing/2014/main" id="{E2391A63-CB1C-2D4F-DF33-E389CC45A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4" name="Bildobjekt 3" descr="En bild som visar cirkel, svart, mörker&#10;&#10;Automatiskt genererad beskrivning">
            <a:extLst>
              <a:ext uri="{FF2B5EF4-FFF2-40B4-BE49-F238E27FC236}">
                <a16:creationId xmlns:a16="http://schemas.microsoft.com/office/drawing/2014/main" id="{671ACA82-2B48-5563-BA7B-AA6B46422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C22F7DC-0D48-10FC-62BC-5FA058FE09BA}"/>
              </a:ext>
            </a:extLst>
          </p:cNvPr>
          <p:cNvSpPr txBox="1"/>
          <p:nvPr/>
        </p:nvSpPr>
        <p:spPr>
          <a:xfrm>
            <a:off x="469679" y="1606613"/>
            <a:ext cx="1059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Thomas, A., Banerjee, S., </a:t>
            </a:r>
            <a:r>
              <a:rPr lang="en-US" sz="1400" dirty="0" err="1">
                <a:latin typeface="Avenir Book" panose="02000503020000020003" pitchFamily="2" charset="0"/>
              </a:rPr>
              <a:t>Hankla</a:t>
            </a:r>
            <a:r>
              <a:rPr lang="en-US" sz="1400" dirty="0">
                <a:latin typeface="Avenir Book" panose="02000503020000020003" pitchFamily="2" charset="0"/>
              </a:rPr>
              <a:t>, C. and Banerjee, A. (2024), “Ethnonationalist Gender Norms: How Parties Shape Voter Attitudes toward Female Candidates in India.” </a:t>
            </a:r>
            <a:r>
              <a:rPr lang="en-US" sz="1400" i="1" dirty="0">
                <a:latin typeface="Avenir Book" panose="02000503020000020003" pitchFamily="2" charset="0"/>
              </a:rPr>
              <a:t>American Journal of Political Science</a:t>
            </a:r>
            <a:r>
              <a:rPr lang="en-US" sz="1400" dirty="0">
                <a:latin typeface="Avenir Book" panose="02000503020000020003" pitchFamily="2" charset="0"/>
              </a:rPr>
              <a:t>. </a:t>
            </a:r>
            <a:r>
              <a:rPr lang="en-US" sz="1400" dirty="0">
                <a:solidFill>
                  <a:srgbClr val="486AE3"/>
                </a:solidFill>
                <a:latin typeface="Avenir Book" panose="02000503020000020003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https://doi.org/10.1111/ajps.12788</a:t>
            </a:r>
            <a:r>
              <a:rPr lang="en-US" sz="1400" dirty="0">
                <a:solidFill>
                  <a:srgbClr val="486AE3"/>
                </a:solidFill>
                <a:latin typeface="Avenir Book" panose="02000503020000020003" pitchFamily="2" charset="0"/>
              </a:rPr>
              <a:t> </a:t>
            </a:r>
            <a:endParaRPr lang="en-US" dirty="0">
              <a:solidFill>
                <a:srgbClr val="486AE3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9D3BACB-3F0B-E587-929E-A0F469E2C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117" y="2295909"/>
            <a:ext cx="5839683" cy="448383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784196B-AEC9-0B61-EC73-55C8F3F1204F}"/>
              </a:ext>
            </a:extLst>
          </p:cNvPr>
          <p:cNvSpPr txBox="1"/>
          <p:nvPr/>
        </p:nvSpPr>
        <p:spPr>
          <a:xfrm>
            <a:off x="7178832" y="2830338"/>
            <a:ext cx="44244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Avenir Book" panose="02000503020000020003" pitchFamily="2" charset="0"/>
              </a:rPr>
              <a:t>“Ethnonationalist Gender Norms” </a:t>
            </a:r>
            <a:endParaRPr lang="en-US" sz="1600" b="1" dirty="0">
              <a:latin typeface="Avenir Book" panose="02000503020000020003" pitchFamily="2" charset="0"/>
            </a:endParaRPr>
          </a:p>
          <a:p>
            <a:pPr marL="285750" indent="-285750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Avenir Light" panose="020B0402020203020204" pitchFamily="34" charset="77"/>
              </a:rPr>
              <a:t>patriarchal norms associated with an ethnonationalist party’s ideology </a:t>
            </a:r>
          </a:p>
          <a:p>
            <a:pPr marL="285750" indent="-285750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Avenir Light" panose="020B0402020203020204" pitchFamily="34" charset="77"/>
              </a:rPr>
              <a:t>targeted toward women in party’s core ethnic constituency.</a:t>
            </a:r>
            <a:endParaRPr lang="en-US" sz="2000" dirty="0">
              <a:latin typeface="Avenir Light" panose="020B0402020203020204" pitchFamily="34" charset="77"/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295AD565-DDAE-F2A9-8B6C-A187AB09216E}"/>
              </a:ext>
            </a:extLst>
          </p:cNvPr>
          <p:cNvSpPr txBox="1"/>
          <p:nvPr/>
        </p:nvSpPr>
        <p:spPr>
          <a:xfrm>
            <a:off x="7178832" y="4688206"/>
            <a:ext cx="392068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600" kern="1200" dirty="0">
                <a:solidFill>
                  <a:schemeClr val="tx1"/>
                </a:solidFill>
                <a:latin typeface="Avenir Medium" panose="02000503020000020003" pitchFamily="2" charset="0"/>
              </a:rPr>
              <a:t>Conclusion: </a:t>
            </a:r>
          </a:p>
          <a:p>
            <a:pPr marL="285750" indent="-285750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Avenir Light" panose="020B0402020203020204" pitchFamily="34" charset="77"/>
              </a:rPr>
              <a:t>Upper-caste women affiliated with the BJP disadvantaged by party’s ethnonationalist gender norms</a:t>
            </a:r>
          </a:p>
          <a:p>
            <a:pPr defTabSz="374904">
              <a:spcAft>
                <a:spcPts val="600"/>
              </a:spcAft>
            </a:pPr>
            <a:endParaRPr lang="en-US" sz="2000" dirty="0"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5895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4C850A7-759D-1DD7-CFCF-7608F48AB2BD}"/>
              </a:ext>
            </a:extLst>
          </p:cNvPr>
          <p:cNvSpPr txBox="1"/>
          <p:nvPr/>
        </p:nvSpPr>
        <p:spPr>
          <a:xfrm>
            <a:off x="857250" y="4154722"/>
            <a:ext cx="9766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 b="1">
                <a:solidFill>
                  <a:srgbClr val="182240"/>
                </a:solidFill>
                <a:latin typeface="Avenir Black" panose="02000503020000020003" pitchFamily="2" charset="0"/>
              </a:rPr>
              <a:t>Panel </a:t>
            </a:r>
            <a:r>
              <a:rPr lang="sv-SE" sz="6000" b="1" err="1">
                <a:solidFill>
                  <a:srgbClr val="182240"/>
                </a:solidFill>
                <a:latin typeface="Avenir Black" panose="02000503020000020003" pitchFamily="2" charset="0"/>
              </a:rPr>
              <a:t>Discussion</a:t>
            </a:r>
            <a:endParaRPr lang="sv-SE" sz="6000" b="1">
              <a:solidFill>
                <a:srgbClr val="182240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190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41D934E0-CD79-CE78-954F-85D811ADED79}"/>
              </a:ext>
            </a:extLst>
          </p:cNvPr>
          <p:cNvSpPr txBox="1"/>
          <p:nvPr/>
        </p:nvSpPr>
        <p:spPr>
          <a:xfrm rot="10800000">
            <a:off x="9679460" y="473942"/>
            <a:ext cx="1482811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9600">
                <a:gradFill flip="none" rotWithShape="1">
                  <a:gsLst>
                    <a:gs pos="0">
                      <a:srgbClr val="6697FF">
                        <a:tint val="66000"/>
                        <a:satMod val="160000"/>
                      </a:srgbClr>
                    </a:gs>
                    <a:gs pos="50000">
                      <a:srgbClr val="6697FF">
                        <a:tint val="44500"/>
                        <a:satMod val="160000"/>
                      </a:srgbClr>
                    </a:gs>
                    <a:gs pos="100000">
                      <a:srgbClr val="6697FF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atin typeface="Baskerville Old Face" panose="02020602080505020303" pitchFamily="18" charset="77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9600">
                <a:gradFill flip="none" rotWithShape="1">
                  <a:gsLst>
                    <a:gs pos="0">
                      <a:srgbClr val="6697FF">
                        <a:tint val="66000"/>
                        <a:satMod val="160000"/>
                      </a:srgbClr>
                    </a:gs>
                    <a:gs pos="50000">
                      <a:srgbClr val="6697FF">
                        <a:tint val="44500"/>
                        <a:satMod val="160000"/>
                      </a:srgbClr>
                    </a:gs>
                    <a:gs pos="100000">
                      <a:srgbClr val="6697FF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atin typeface="Baskerville Old Face" panose="02020602080505020303" pitchFamily="18" charset="77"/>
                <a:ea typeface="Helvetica Neue" panose="02000503000000020004" pitchFamily="2" charset="0"/>
                <a:cs typeface="Helvetica Neue" panose="02000503000000020004" pitchFamily="2" charset="0"/>
              </a:rPr>
              <a:t>”</a:t>
            </a:r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296410" y="451926"/>
            <a:ext cx="8340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Governance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and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Local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Development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Institute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202A01F-40D8-EB77-D26A-809F19C0499B}"/>
              </a:ext>
            </a:extLst>
          </p:cNvPr>
          <p:cNvSpPr txBox="1"/>
          <p:nvPr/>
        </p:nvSpPr>
        <p:spPr>
          <a:xfrm>
            <a:off x="296410" y="1818183"/>
            <a:ext cx="6104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Who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we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are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CA027D96-DD05-948F-B689-4A371DB2295D}"/>
              </a:ext>
            </a:extLst>
          </p:cNvPr>
          <p:cNvSpPr txBox="1"/>
          <p:nvPr/>
        </p:nvSpPr>
        <p:spPr>
          <a:xfrm>
            <a:off x="1581665" y="2920836"/>
            <a:ext cx="8587946" cy="3380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b="0" i="0" dirty="0" err="1">
                <a:effectLst/>
                <a:latin typeface="Avenir Book" panose="02000503020000020003" pitchFamily="2" charset="0"/>
              </a:rPr>
              <a:t>We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aim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to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promote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human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welfare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by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conducting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scientifically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rigorous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research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across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the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globe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.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Our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research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focuses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on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answering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a fundamental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question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: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why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are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some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communities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able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to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provide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secure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environments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good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education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adequate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healthcare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and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other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factors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that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encourage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human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development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while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others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fail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to do so?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engage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with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communities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across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the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world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develop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methodological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tools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gather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data,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undertake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analyses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on major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issues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affecting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societies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today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and disseminate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findings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to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academics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relevant policy-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makers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, and the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communities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in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which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we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 </a:t>
            </a:r>
            <a:r>
              <a:rPr lang="sv-SE" b="0" i="0" dirty="0" err="1">
                <a:effectLst/>
                <a:latin typeface="Avenir Book" panose="02000503020000020003" pitchFamily="2" charset="0"/>
              </a:rPr>
              <a:t>work</a:t>
            </a:r>
            <a:r>
              <a:rPr lang="sv-SE" b="0" i="0" dirty="0">
                <a:effectLst/>
                <a:latin typeface="Avenir Book" panose="02000503020000020003" pitchFamily="2" charset="0"/>
              </a:rPr>
              <a:t>.</a:t>
            </a:r>
            <a:endParaRPr lang="sv-SE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844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ndad rektangulär pratbubbla 7">
            <a:extLst>
              <a:ext uri="{FF2B5EF4-FFF2-40B4-BE49-F238E27FC236}">
                <a16:creationId xmlns:a16="http://schemas.microsoft.com/office/drawing/2014/main" id="{A96B93AA-4DB0-D8DE-A4DD-7DE849BF0B5A}"/>
              </a:ext>
            </a:extLst>
          </p:cNvPr>
          <p:cNvSpPr/>
          <p:nvPr/>
        </p:nvSpPr>
        <p:spPr>
          <a:xfrm>
            <a:off x="8796639" y="4522558"/>
            <a:ext cx="2125362" cy="1424218"/>
          </a:xfrm>
          <a:prstGeom prst="wedgeRoundRectCallout">
            <a:avLst>
              <a:gd name="adj1" fmla="val -15273"/>
              <a:gd name="adj2" fmla="val 70977"/>
              <a:gd name="adj3" fmla="val 16667"/>
            </a:avLst>
          </a:prstGeom>
          <a:solidFill>
            <a:srgbClr val="92CCFF">
              <a:alpha val="21902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undad rektangulär pratbubbla 5">
            <a:extLst>
              <a:ext uri="{FF2B5EF4-FFF2-40B4-BE49-F238E27FC236}">
                <a16:creationId xmlns:a16="http://schemas.microsoft.com/office/drawing/2014/main" id="{38684397-449A-DC26-9D38-C1BF1CAC51A2}"/>
              </a:ext>
            </a:extLst>
          </p:cNvPr>
          <p:cNvSpPr/>
          <p:nvPr/>
        </p:nvSpPr>
        <p:spPr>
          <a:xfrm>
            <a:off x="1035821" y="748114"/>
            <a:ext cx="2951979" cy="1914833"/>
          </a:xfrm>
          <a:prstGeom prst="wedgeRoundRectCallout">
            <a:avLst>
              <a:gd name="adj1" fmla="val 19573"/>
              <a:gd name="adj2" fmla="val 64696"/>
              <a:gd name="adj3" fmla="val 16667"/>
            </a:avLst>
          </a:prstGeom>
          <a:solidFill>
            <a:srgbClr val="92CCFF">
              <a:alpha val="21902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4C850A7-759D-1DD7-CFCF-7608F48AB2BD}"/>
              </a:ext>
            </a:extLst>
          </p:cNvPr>
          <p:cNvSpPr txBox="1"/>
          <p:nvPr/>
        </p:nvSpPr>
        <p:spPr>
          <a:xfrm>
            <a:off x="4752975" y="2478322"/>
            <a:ext cx="2686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 b="1">
                <a:solidFill>
                  <a:srgbClr val="182240"/>
                </a:solidFill>
                <a:latin typeface="Avenir Black" panose="02000503020000020003" pitchFamily="2" charset="0"/>
              </a:rPr>
              <a:t>Q&amp;A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709AAA12-2E08-FE9D-CEE5-A0BB049F6B5D}"/>
              </a:ext>
            </a:extLst>
          </p:cNvPr>
          <p:cNvSpPr txBox="1"/>
          <p:nvPr/>
        </p:nvSpPr>
        <p:spPr>
          <a:xfrm>
            <a:off x="3879850" y="3678651"/>
            <a:ext cx="4432300" cy="97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In the Q&amp;A box,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share</a:t>
            </a: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any</a:t>
            </a: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questions</a:t>
            </a: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you</a:t>
            </a: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may</a:t>
            </a: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have</a:t>
            </a:r>
            <a:r>
              <a:rPr lang="sv-SE" sz="2000" u="none" strike="noStrike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 for the </a:t>
            </a:r>
            <a:r>
              <a:rPr lang="sv-SE" sz="2000" u="none" strike="noStrike" err="1">
                <a:solidFill>
                  <a:srgbClr val="6697FF"/>
                </a:solidFill>
                <a:effectLst/>
                <a:latin typeface="Avenir Medium" panose="02000503020000020003" pitchFamily="2" charset="0"/>
              </a:rPr>
              <a:t>panelists</a:t>
            </a:r>
            <a:endParaRPr lang="sv-SE" sz="2000">
              <a:solidFill>
                <a:srgbClr val="6697FF"/>
              </a:solidFill>
              <a:latin typeface="Avenir Medium" panose="02000503020000020003" pitchFamily="2" charset="0"/>
            </a:endParaRPr>
          </a:p>
        </p:txBody>
      </p:sp>
      <p:sp>
        <p:nvSpPr>
          <p:cNvPr id="9" name="Rundad rektangulär pratbubbla 8">
            <a:extLst>
              <a:ext uri="{FF2B5EF4-FFF2-40B4-BE49-F238E27FC236}">
                <a16:creationId xmlns:a16="http://schemas.microsoft.com/office/drawing/2014/main" id="{D2B42C6E-5EE4-6869-B2D4-29055976B364}"/>
              </a:ext>
            </a:extLst>
          </p:cNvPr>
          <p:cNvSpPr/>
          <p:nvPr/>
        </p:nvSpPr>
        <p:spPr>
          <a:xfrm>
            <a:off x="9962515" y="3907285"/>
            <a:ext cx="2125362" cy="1424218"/>
          </a:xfrm>
          <a:prstGeom prst="wedgeRoundRectCallout">
            <a:avLst>
              <a:gd name="adj1" fmla="val 19982"/>
              <a:gd name="adj2" fmla="val 66518"/>
              <a:gd name="adj3" fmla="val 16667"/>
            </a:avLst>
          </a:prstGeom>
          <a:solidFill>
            <a:srgbClr val="92CCFF">
              <a:alpha val="21902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undad rektangulär pratbubbla 9">
            <a:extLst>
              <a:ext uri="{FF2B5EF4-FFF2-40B4-BE49-F238E27FC236}">
                <a16:creationId xmlns:a16="http://schemas.microsoft.com/office/drawing/2014/main" id="{9A7895FA-CA78-A89A-06DC-667E6E5BC917}"/>
              </a:ext>
            </a:extLst>
          </p:cNvPr>
          <p:cNvSpPr/>
          <p:nvPr/>
        </p:nvSpPr>
        <p:spPr>
          <a:xfrm>
            <a:off x="162697" y="2044700"/>
            <a:ext cx="2193240" cy="1490493"/>
          </a:xfrm>
          <a:prstGeom prst="wedgeRoundRectCallout">
            <a:avLst>
              <a:gd name="adj1" fmla="val -7531"/>
              <a:gd name="adj2" fmla="val 69339"/>
              <a:gd name="adj3" fmla="val 16667"/>
            </a:avLst>
          </a:prstGeom>
          <a:solidFill>
            <a:srgbClr val="92CCFF">
              <a:alpha val="21902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972569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ihandsfigur 6">
            <a:extLst>
              <a:ext uri="{FF2B5EF4-FFF2-40B4-BE49-F238E27FC236}">
                <a16:creationId xmlns:a16="http://schemas.microsoft.com/office/drawing/2014/main" id="{F72AB199-20AA-6374-6D49-F44142746751}"/>
              </a:ext>
            </a:extLst>
          </p:cNvPr>
          <p:cNvSpPr/>
          <p:nvPr/>
        </p:nvSpPr>
        <p:spPr>
          <a:xfrm>
            <a:off x="-1188860" y="-342899"/>
            <a:ext cx="14569719" cy="8159144"/>
          </a:xfrm>
          <a:custGeom>
            <a:avLst/>
            <a:gdLst/>
            <a:ahLst/>
            <a:cxnLst/>
            <a:rect l="l" t="t" r="r" b="b"/>
            <a:pathLst>
              <a:path w="12763500" h="7147649">
                <a:moveTo>
                  <a:pt x="7400042" y="4026376"/>
                </a:moveTo>
                <a:cubicBezTo>
                  <a:pt x="7385926" y="4026376"/>
                  <a:pt x="7372553" y="4028977"/>
                  <a:pt x="7359923" y="4034177"/>
                </a:cubicBezTo>
                <a:cubicBezTo>
                  <a:pt x="7347293" y="4039378"/>
                  <a:pt x="7336335" y="4046622"/>
                  <a:pt x="7327048" y="4055909"/>
                </a:cubicBezTo>
                <a:cubicBezTo>
                  <a:pt x="7317761" y="4065196"/>
                  <a:pt x="7310517" y="4076154"/>
                  <a:pt x="7305317" y="4088784"/>
                </a:cubicBezTo>
                <a:cubicBezTo>
                  <a:pt x="7300116" y="4101414"/>
                  <a:pt x="7297515" y="4114788"/>
                  <a:pt x="7297515" y="4128904"/>
                </a:cubicBezTo>
                <a:cubicBezTo>
                  <a:pt x="7297515" y="4143020"/>
                  <a:pt x="7300116" y="4156393"/>
                  <a:pt x="7305317" y="4169023"/>
                </a:cubicBezTo>
                <a:cubicBezTo>
                  <a:pt x="7310517" y="4181653"/>
                  <a:pt x="7317761" y="4192612"/>
                  <a:pt x="7327048" y="4201898"/>
                </a:cubicBezTo>
                <a:cubicBezTo>
                  <a:pt x="7336335" y="4211185"/>
                  <a:pt x="7347293" y="4218429"/>
                  <a:pt x="7359923" y="4223630"/>
                </a:cubicBezTo>
                <a:cubicBezTo>
                  <a:pt x="7372553" y="4228830"/>
                  <a:pt x="7385926" y="4231431"/>
                  <a:pt x="7400042" y="4231431"/>
                </a:cubicBezTo>
                <a:cubicBezTo>
                  <a:pt x="7414158" y="4231431"/>
                  <a:pt x="7427532" y="4228830"/>
                  <a:pt x="7440162" y="4223630"/>
                </a:cubicBezTo>
                <a:cubicBezTo>
                  <a:pt x="7452792" y="4218429"/>
                  <a:pt x="7463751" y="4211185"/>
                  <a:pt x="7473037" y="4201898"/>
                </a:cubicBezTo>
                <a:cubicBezTo>
                  <a:pt x="7482325" y="4192612"/>
                  <a:pt x="7489568" y="4181653"/>
                  <a:pt x="7494769" y="4169023"/>
                </a:cubicBezTo>
                <a:cubicBezTo>
                  <a:pt x="7499969" y="4156393"/>
                  <a:pt x="7502570" y="4143020"/>
                  <a:pt x="7502570" y="4128904"/>
                </a:cubicBezTo>
                <a:cubicBezTo>
                  <a:pt x="7502570" y="4114788"/>
                  <a:pt x="7499969" y="4101414"/>
                  <a:pt x="7494769" y="4088784"/>
                </a:cubicBezTo>
                <a:cubicBezTo>
                  <a:pt x="7489568" y="4076154"/>
                  <a:pt x="7482325" y="4065196"/>
                  <a:pt x="7473037" y="4055909"/>
                </a:cubicBezTo>
                <a:cubicBezTo>
                  <a:pt x="7463751" y="4046622"/>
                  <a:pt x="7452792" y="4039378"/>
                  <a:pt x="7440162" y="4034177"/>
                </a:cubicBezTo>
                <a:cubicBezTo>
                  <a:pt x="7427532" y="4028977"/>
                  <a:pt x="7414158" y="4026376"/>
                  <a:pt x="7400042" y="4026376"/>
                </a:cubicBezTo>
                <a:close/>
                <a:moveTo>
                  <a:pt x="3376521" y="3987372"/>
                </a:moveTo>
                <a:lnTo>
                  <a:pt x="3417755" y="3987372"/>
                </a:lnTo>
                <a:lnTo>
                  <a:pt x="3417755" y="4023033"/>
                </a:lnTo>
                <a:cubicBezTo>
                  <a:pt x="3417754" y="4040121"/>
                  <a:pt x="3414225" y="4054980"/>
                  <a:pt x="3407167" y="4067610"/>
                </a:cubicBezTo>
                <a:cubicBezTo>
                  <a:pt x="3400109" y="4080240"/>
                  <a:pt x="3390637" y="4090642"/>
                  <a:pt x="3378750" y="4098814"/>
                </a:cubicBezTo>
                <a:cubicBezTo>
                  <a:pt x="3366862" y="4106987"/>
                  <a:pt x="3353304" y="4113302"/>
                  <a:pt x="3338073" y="4117759"/>
                </a:cubicBezTo>
                <a:cubicBezTo>
                  <a:pt x="3322843" y="4122217"/>
                  <a:pt x="3307055" y="4124446"/>
                  <a:pt x="3290710" y="4124446"/>
                </a:cubicBezTo>
                <a:cubicBezTo>
                  <a:pt x="3272136" y="4124446"/>
                  <a:pt x="3254305" y="4119617"/>
                  <a:pt x="3237218" y="4109958"/>
                </a:cubicBezTo>
                <a:cubicBezTo>
                  <a:pt x="3220130" y="4100300"/>
                  <a:pt x="3211586" y="4085441"/>
                  <a:pt x="3211586" y="4065381"/>
                </a:cubicBezTo>
                <a:cubicBezTo>
                  <a:pt x="3211586" y="4046808"/>
                  <a:pt x="3217715" y="4032320"/>
                  <a:pt x="3229974" y="4021919"/>
                </a:cubicBezTo>
                <a:cubicBezTo>
                  <a:pt x="3242233" y="4011518"/>
                  <a:pt x="3257092" y="4003717"/>
                  <a:pt x="3274551" y="3998516"/>
                </a:cubicBezTo>
                <a:cubicBezTo>
                  <a:pt x="3292010" y="3993315"/>
                  <a:pt x="3310212" y="3990158"/>
                  <a:pt x="3329158" y="3989043"/>
                </a:cubicBezTo>
                <a:cubicBezTo>
                  <a:pt x="3348103" y="3987929"/>
                  <a:pt x="3363891" y="3987372"/>
                  <a:pt x="3376521" y="3987372"/>
                </a:cubicBezTo>
                <a:close/>
                <a:moveTo>
                  <a:pt x="6178090" y="3816865"/>
                </a:moveTo>
                <a:cubicBezTo>
                  <a:pt x="6220438" y="3816865"/>
                  <a:pt x="6253314" y="3829495"/>
                  <a:pt x="6276716" y="3854755"/>
                </a:cubicBezTo>
                <a:cubicBezTo>
                  <a:pt x="6300119" y="3880015"/>
                  <a:pt x="6311821" y="3913077"/>
                  <a:pt x="6311821" y="3953939"/>
                </a:cubicBezTo>
                <a:cubicBezTo>
                  <a:pt x="6311821" y="3994801"/>
                  <a:pt x="6300119" y="4027862"/>
                  <a:pt x="6276716" y="4053123"/>
                </a:cubicBezTo>
                <a:cubicBezTo>
                  <a:pt x="6253314" y="4078383"/>
                  <a:pt x="6220438" y="4091013"/>
                  <a:pt x="6178090" y="4091013"/>
                </a:cubicBezTo>
                <a:cubicBezTo>
                  <a:pt x="6135742" y="4091013"/>
                  <a:pt x="6102867" y="4078383"/>
                  <a:pt x="6079463" y="4053123"/>
                </a:cubicBezTo>
                <a:cubicBezTo>
                  <a:pt x="6056060" y="4027862"/>
                  <a:pt x="6044359" y="3994801"/>
                  <a:pt x="6044359" y="3953939"/>
                </a:cubicBezTo>
                <a:cubicBezTo>
                  <a:pt x="6044359" y="3913077"/>
                  <a:pt x="6056060" y="3880015"/>
                  <a:pt x="6079463" y="3854755"/>
                </a:cubicBezTo>
                <a:cubicBezTo>
                  <a:pt x="6102867" y="3829495"/>
                  <a:pt x="6135742" y="3816865"/>
                  <a:pt x="6178090" y="3816865"/>
                </a:cubicBezTo>
                <a:close/>
                <a:moveTo>
                  <a:pt x="6573529" y="3683134"/>
                </a:moveTo>
                <a:lnTo>
                  <a:pt x="6573529" y="3981799"/>
                </a:lnTo>
                <a:cubicBezTo>
                  <a:pt x="6573529" y="4018204"/>
                  <a:pt x="6575944" y="4052008"/>
                  <a:pt x="6580773" y="4083212"/>
                </a:cubicBezTo>
                <a:cubicBezTo>
                  <a:pt x="6585603" y="4114416"/>
                  <a:pt x="6595261" y="4141534"/>
                  <a:pt x="6609749" y="4164565"/>
                </a:cubicBezTo>
                <a:cubicBezTo>
                  <a:pt x="6624236" y="4187597"/>
                  <a:pt x="6644667" y="4205613"/>
                  <a:pt x="6671042" y="4218615"/>
                </a:cubicBezTo>
                <a:cubicBezTo>
                  <a:pt x="6697417" y="4231616"/>
                  <a:pt x="6731778" y="4238117"/>
                  <a:pt x="6774126" y="4238117"/>
                </a:cubicBezTo>
                <a:cubicBezTo>
                  <a:pt x="6794186" y="4238117"/>
                  <a:pt x="6812760" y="4235517"/>
                  <a:pt x="6829848" y="4230316"/>
                </a:cubicBezTo>
                <a:cubicBezTo>
                  <a:pt x="6846935" y="4225116"/>
                  <a:pt x="6862166" y="4218429"/>
                  <a:pt x="6875539" y="4210257"/>
                </a:cubicBezTo>
                <a:cubicBezTo>
                  <a:pt x="6888912" y="4202084"/>
                  <a:pt x="6900242" y="4192797"/>
                  <a:pt x="6909529" y="4182396"/>
                </a:cubicBezTo>
                <a:cubicBezTo>
                  <a:pt x="6918815" y="4171995"/>
                  <a:pt x="6926431" y="4161593"/>
                  <a:pt x="6932374" y="4151192"/>
                </a:cubicBezTo>
                <a:lnTo>
                  <a:pt x="6934603" y="4151192"/>
                </a:lnTo>
                <a:lnTo>
                  <a:pt x="6934603" y="4224744"/>
                </a:lnTo>
                <a:lnTo>
                  <a:pt x="7095081" y="4224744"/>
                </a:lnTo>
                <a:lnTo>
                  <a:pt x="7095081" y="3683134"/>
                </a:lnTo>
                <a:lnTo>
                  <a:pt x="6927917" y="3683134"/>
                </a:lnTo>
                <a:lnTo>
                  <a:pt x="6927917" y="3952824"/>
                </a:lnTo>
                <a:cubicBezTo>
                  <a:pt x="6927917" y="3970655"/>
                  <a:pt x="6926803" y="3987743"/>
                  <a:pt x="6924574" y="4004088"/>
                </a:cubicBezTo>
                <a:cubicBezTo>
                  <a:pt x="6922345" y="4020433"/>
                  <a:pt x="6917701" y="4035106"/>
                  <a:pt x="6910643" y="4048108"/>
                </a:cubicBezTo>
                <a:cubicBezTo>
                  <a:pt x="6903585" y="4061109"/>
                  <a:pt x="6893370" y="4071511"/>
                  <a:pt x="6879997" y="4079312"/>
                </a:cubicBezTo>
                <a:cubicBezTo>
                  <a:pt x="6866623" y="4087113"/>
                  <a:pt x="6849164" y="4091013"/>
                  <a:pt x="6827619" y="4091013"/>
                </a:cubicBezTo>
                <a:cubicBezTo>
                  <a:pt x="6806073" y="4091013"/>
                  <a:pt x="6789542" y="4086555"/>
                  <a:pt x="6778027" y="4077640"/>
                </a:cubicBezTo>
                <a:cubicBezTo>
                  <a:pt x="6766511" y="4068725"/>
                  <a:pt x="6757967" y="4057209"/>
                  <a:pt x="6752395" y="4043093"/>
                </a:cubicBezTo>
                <a:cubicBezTo>
                  <a:pt x="6746823" y="4028977"/>
                  <a:pt x="6743480" y="4013561"/>
                  <a:pt x="6742365" y="3996844"/>
                </a:cubicBezTo>
                <a:cubicBezTo>
                  <a:pt x="6741251" y="3980128"/>
                  <a:pt x="6740694" y="3963969"/>
                  <a:pt x="6740694" y="3948367"/>
                </a:cubicBezTo>
                <a:lnTo>
                  <a:pt x="6740694" y="3683134"/>
                </a:lnTo>
                <a:close/>
                <a:moveTo>
                  <a:pt x="6178090" y="3669760"/>
                </a:moveTo>
                <a:cubicBezTo>
                  <a:pt x="6136485" y="3669761"/>
                  <a:pt x="6097294" y="3676447"/>
                  <a:pt x="6060518" y="3689820"/>
                </a:cubicBezTo>
                <a:cubicBezTo>
                  <a:pt x="6023743" y="3703193"/>
                  <a:pt x="5991795" y="3722324"/>
                  <a:pt x="5964677" y="3747213"/>
                </a:cubicBezTo>
                <a:cubicBezTo>
                  <a:pt x="5937560" y="3772102"/>
                  <a:pt x="5916200" y="3802006"/>
                  <a:pt x="5900598" y="3836924"/>
                </a:cubicBezTo>
                <a:cubicBezTo>
                  <a:pt x="5884997" y="3871843"/>
                  <a:pt x="5877195" y="3910848"/>
                  <a:pt x="5877195" y="3953939"/>
                </a:cubicBezTo>
                <a:cubicBezTo>
                  <a:pt x="5877195" y="3997030"/>
                  <a:pt x="5884997" y="4036035"/>
                  <a:pt x="5900598" y="4070953"/>
                </a:cubicBezTo>
                <a:cubicBezTo>
                  <a:pt x="5916200" y="4105872"/>
                  <a:pt x="5937560" y="4135776"/>
                  <a:pt x="5964677" y="4160665"/>
                </a:cubicBezTo>
                <a:cubicBezTo>
                  <a:pt x="5991795" y="4185554"/>
                  <a:pt x="6023743" y="4204685"/>
                  <a:pt x="6060518" y="4218058"/>
                </a:cubicBezTo>
                <a:cubicBezTo>
                  <a:pt x="6097294" y="4231431"/>
                  <a:pt x="6136485" y="4238117"/>
                  <a:pt x="6178090" y="4238117"/>
                </a:cubicBezTo>
                <a:cubicBezTo>
                  <a:pt x="6219695" y="4238117"/>
                  <a:pt x="6258886" y="4231431"/>
                  <a:pt x="6295662" y="4218058"/>
                </a:cubicBezTo>
                <a:cubicBezTo>
                  <a:pt x="6332438" y="4204685"/>
                  <a:pt x="6364385" y="4185554"/>
                  <a:pt x="6391502" y="4160665"/>
                </a:cubicBezTo>
                <a:cubicBezTo>
                  <a:pt x="6418620" y="4135776"/>
                  <a:pt x="6439980" y="4105872"/>
                  <a:pt x="6455582" y="4070953"/>
                </a:cubicBezTo>
                <a:cubicBezTo>
                  <a:pt x="6471184" y="4036035"/>
                  <a:pt x="6478985" y="3997030"/>
                  <a:pt x="6478985" y="3953939"/>
                </a:cubicBezTo>
                <a:cubicBezTo>
                  <a:pt x="6478985" y="3910848"/>
                  <a:pt x="6471184" y="3871843"/>
                  <a:pt x="6455582" y="3836924"/>
                </a:cubicBezTo>
                <a:cubicBezTo>
                  <a:pt x="6439980" y="3802006"/>
                  <a:pt x="6418620" y="3772102"/>
                  <a:pt x="6391502" y="3747213"/>
                </a:cubicBezTo>
                <a:cubicBezTo>
                  <a:pt x="6364385" y="3722324"/>
                  <a:pt x="6332438" y="3703193"/>
                  <a:pt x="6295662" y="3689820"/>
                </a:cubicBezTo>
                <a:cubicBezTo>
                  <a:pt x="6258886" y="3676447"/>
                  <a:pt x="6219695" y="3669761"/>
                  <a:pt x="6178090" y="3669760"/>
                </a:cubicBezTo>
                <a:close/>
                <a:moveTo>
                  <a:pt x="3998884" y="3669760"/>
                </a:moveTo>
                <a:cubicBezTo>
                  <a:pt x="3978824" y="3669761"/>
                  <a:pt x="3960251" y="3672361"/>
                  <a:pt x="3943163" y="3677561"/>
                </a:cubicBezTo>
                <a:cubicBezTo>
                  <a:pt x="3926075" y="3682762"/>
                  <a:pt x="3910845" y="3689449"/>
                  <a:pt x="3897472" y="3697621"/>
                </a:cubicBezTo>
                <a:cubicBezTo>
                  <a:pt x="3884099" y="3705794"/>
                  <a:pt x="3872582" y="3715080"/>
                  <a:pt x="3862925" y="3725482"/>
                </a:cubicBezTo>
                <a:cubicBezTo>
                  <a:pt x="3853266" y="3735883"/>
                  <a:pt x="3845836" y="3746284"/>
                  <a:pt x="3840636" y="3756686"/>
                </a:cubicBezTo>
                <a:lnTo>
                  <a:pt x="3838407" y="3756686"/>
                </a:lnTo>
                <a:lnTo>
                  <a:pt x="3838407" y="3683134"/>
                </a:lnTo>
                <a:lnTo>
                  <a:pt x="3677930" y="3683134"/>
                </a:lnTo>
                <a:lnTo>
                  <a:pt x="3677930" y="4224744"/>
                </a:lnTo>
                <a:lnTo>
                  <a:pt x="3845094" y="4224744"/>
                </a:lnTo>
                <a:lnTo>
                  <a:pt x="3845094" y="3955053"/>
                </a:lnTo>
                <a:cubicBezTo>
                  <a:pt x="3845094" y="3937222"/>
                  <a:pt x="3846208" y="3920135"/>
                  <a:pt x="3848437" y="3903790"/>
                </a:cubicBezTo>
                <a:cubicBezTo>
                  <a:pt x="3850666" y="3887445"/>
                  <a:pt x="3855309" y="3872772"/>
                  <a:pt x="3862367" y="3859770"/>
                </a:cubicBezTo>
                <a:cubicBezTo>
                  <a:pt x="3869425" y="3846768"/>
                  <a:pt x="3879641" y="3836367"/>
                  <a:pt x="3893014" y="3828566"/>
                </a:cubicBezTo>
                <a:cubicBezTo>
                  <a:pt x="3906387" y="3820765"/>
                  <a:pt x="3923846" y="3816865"/>
                  <a:pt x="3945392" y="3816865"/>
                </a:cubicBezTo>
                <a:cubicBezTo>
                  <a:pt x="3966938" y="3816865"/>
                  <a:pt x="3983468" y="3821322"/>
                  <a:pt x="3994984" y="3830238"/>
                </a:cubicBezTo>
                <a:cubicBezTo>
                  <a:pt x="4006499" y="3839153"/>
                  <a:pt x="4015044" y="3850669"/>
                  <a:pt x="4020616" y="3864785"/>
                </a:cubicBezTo>
                <a:cubicBezTo>
                  <a:pt x="4026188" y="3878901"/>
                  <a:pt x="4029531" y="3894317"/>
                  <a:pt x="4030646" y="3911034"/>
                </a:cubicBezTo>
                <a:cubicBezTo>
                  <a:pt x="4031760" y="3927750"/>
                  <a:pt x="4032317" y="3943909"/>
                  <a:pt x="4032317" y="3959511"/>
                </a:cubicBezTo>
                <a:lnTo>
                  <a:pt x="4032317" y="4224744"/>
                </a:lnTo>
                <a:lnTo>
                  <a:pt x="4199481" y="4224744"/>
                </a:lnTo>
                <a:lnTo>
                  <a:pt x="4199481" y="3926078"/>
                </a:lnTo>
                <a:cubicBezTo>
                  <a:pt x="4199481" y="3889674"/>
                  <a:pt x="4196880" y="3855869"/>
                  <a:pt x="4191680" y="3824666"/>
                </a:cubicBezTo>
                <a:cubicBezTo>
                  <a:pt x="4186479" y="3793462"/>
                  <a:pt x="4176635" y="3766344"/>
                  <a:pt x="4162147" y="3743313"/>
                </a:cubicBezTo>
                <a:cubicBezTo>
                  <a:pt x="4147660" y="3720281"/>
                  <a:pt x="4127415" y="3702265"/>
                  <a:pt x="4101412" y="3689263"/>
                </a:cubicBezTo>
                <a:cubicBezTo>
                  <a:pt x="4075408" y="3676261"/>
                  <a:pt x="4041233" y="3669761"/>
                  <a:pt x="3998884" y="3669760"/>
                </a:cubicBezTo>
                <a:close/>
                <a:moveTo>
                  <a:pt x="3324143" y="3669760"/>
                </a:moveTo>
                <a:cubicBezTo>
                  <a:pt x="3279566" y="3669761"/>
                  <a:pt x="3236475" y="3677004"/>
                  <a:pt x="3194869" y="3691492"/>
                </a:cubicBezTo>
                <a:cubicBezTo>
                  <a:pt x="3153264" y="3705979"/>
                  <a:pt x="3116860" y="3727711"/>
                  <a:pt x="3085656" y="3756686"/>
                </a:cubicBezTo>
                <a:lnTo>
                  <a:pt x="3174810" y="3848068"/>
                </a:lnTo>
                <a:cubicBezTo>
                  <a:pt x="3192641" y="3828009"/>
                  <a:pt x="3212886" y="3812221"/>
                  <a:pt x="3235546" y="3800705"/>
                </a:cubicBezTo>
                <a:cubicBezTo>
                  <a:pt x="3258206" y="3789190"/>
                  <a:pt x="3283280" y="3783432"/>
                  <a:pt x="3310770" y="3783432"/>
                </a:cubicBezTo>
                <a:cubicBezTo>
                  <a:pt x="3339745" y="3783432"/>
                  <a:pt x="3364819" y="3792162"/>
                  <a:pt x="3385993" y="3809621"/>
                </a:cubicBezTo>
                <a:cubicBezTo>
                  <a:pt x="3407167" y="3827080"/>
                  <a:pt x="3417754" y="3850669"/>
                  <a:pt x="3417755" y="3880387"/>
                </a:cubicBezTo>
                <a:cubicBezTo>
                  <a:pt x="3394723" y="3880387"/>
                  <a:pt x="3369648" y="3880758"/>
                  <a:pt x="3342531" y="3881501"/>
                </a:cubicBezTo>
                <a:cubicBezTo>
                  <a:pt x="3315413" y="3882244"/>
                  <a:pt x="3288296" y="3884473"/>
                  <a:pt x="3261178" y="3888188"/>
                </a:cubicBezTo>
                <a:cubicBezTo>
                  <a:pt x="3234060" y="3891903"/>
                  <a:pt x="3207872" y="3897660"/>
                  <a:pt x="3182611" y="3905461"/>
                </a:cubicBezTo>
                <a:cubicBezTo>
                  <a:pt x="3157351" y="3913262"/>
                  <a:pt x="3134876" y="3924221"/>
                  <a:pt x="3115188" y="3938337"/>
                </a:cubicBezTo>
                <a:cubicBezTo>
                  <a:pt x="3095500" y="3952453"/>
                  <a:pt x="3079898" y="3970284"/>
                  <a:pt x="3068382" y="3991829"/>
                </a:cubicBezTo>
                <a:cubicBezTo>
                  <a:pt x="3056867" y="4013375"/>
                  <a:pt x="3051109" y="4039750"/>
                  <a:pt x="3051109" y="4070953"/>
                </a:cubicBezTo>
                <a:cubicBezTo>
                  <a:pt x="3051109" y="4098443"/>
                  <a:pt x="3056309" y="4122589"/>
                  <a:pt x="3066711" y="4143391"/>
                </a:cubicBezTo>
                <a:cubicBezTo>
                  <a:pt x="3077112" y="4164194"/>
                  <a:pt x="3091228" y="4181653"/>
                  <a:pt x="3109059" y="4195769"/>
                </a:cubicBezTo>
                <a:cubicBezTo>
                  <a:pt x="3126890" y="4209885"/>
                  <a:pt x="3147506" y="4220472"/>
                  <a:pt x="3170909" y="4227530"/>
                </a:cubicBezTo>
                <a:cubicBezTo>
                  <a:pt x="3194312" y="4234588"/>
                  <a:pt x="3218644" y="4238117"/>
                  <a:pt x="3243904" y="4238117"/>
                </a:cubicBezTo>
                <a:cubicBezTo>
                  <a:pt x="3278080" y="4238117"/>
                  <a:pt x="3310584" y="4231802"/>
                  <a:pt x="3341416" y="4219172"/>
                </a:cubicBezTo>
                <a:cubicBezTo>
                  <a:pt x="3372249" y="4206542"/>
                  <a:pt x="3396952" y="4185739"/>
                  <a:pt x="3415526" y="4156764"/>
                </a:cubicBezTo>
                <a:lnTo>
                  <a:pt x="3417755" y="4156764"/>
                </a:lnTo>
                <a:lnTo>
                  <a:pt x="3417755" y="4224744"/>
                </a:lnTo>
                <a:lnTo>
                  <a:pt x="3571545" y="4224744"/>
                </a:lnTo>
                <a:lnTo>
                  <a:pt x="3571545" y="3949481"/>
                </a:lnTo>
                <a:cubicBezTo>
                  <a:pt x="3571545" y="3904161"/>
                  <a:pt x="3567830" y="3864228"/>
                  <a:pt x="3560401" y="3829681"/>
                </a:cubicBezTo>
                <a:cubicBezTo>
                  <a:pt x="3552971" y="3795133"/>
                  <a:pt x="3539784" y="3765973"/>
                  <a:pt x="3520839" y="3742198"/>
                </a:cubicBezTo>
                <a:cubicBezTo>
                  <a:pt x="3501894" y="3718424"/>
                  <a:pt x="3476633" y="3700407"/>
                  <a:pt x="3445058" y="3688149"/>
                </a:cubicBezTo>
                <a:cubicBezTo>
                  <a:pt x="3413483" y="3675890"/>
                  <a:pt x="3373177" y="3669761"/>
                  <a:pt x="3324143" y="3669760"/>
                </a:cubicBezTo>
                <a:close/>
                <a:moveTo>
                  <a:pt x="7316461" y="3435731"/>
                </a:moveTo>
                <a:lnTo>
                  <a:pt x="7316461" y="3963969"/>
                </a:lnTo>
                <a:lnTo>
                  <a:pt x="7483624" y="3963969"/>
                </a:lnTo>
                <a:lnTo>
                  <a:pt x="7483624" y="3435731"/>
                </a:lnTo>
                <a:close/>
                <a:moveTo>
                  <a:pt x="5196777" y="3435731"/>
                </a:moveTo>
                <a:lnTo>
                  <a:pt x="5493214" y="3888188"/>
                </a:lnTo>
                <a:lnTo>
                  <a:pt x="5493214" y="4224744"/>
                </a:lnTo>
                <a:lnTo>
                  <a:pt x="5667064" y="4224744"/>
                </a:lnTo>
                <a:lnTo>
                  <a:pt x="5667064" y="3888188"/>
                </a:lnTo>
                <a:lnTo>
                  <a:pt x="5963501" y="3435731"/>
                </a:lnTo>
                <a:lnTo>
                  <a:pt x="5757333" y="3435731"/>
                </a:lnTo>
                <a:lnTo>
                  <a:pt x="5580139" y="3731054"/>
                </a:lnTo>
                <a:lnTo>
                  <a:pt x="5412975" y="3435731"/>
                </a:lnTo>
                <a:close/>
                <a:moveTo>
                  <a:pt x="1750242" y="3435731"/>
                </a:moveTo>
                <a:lnTo>
                  <a:pt x="1750242" y="3589522"/>
                </a:lnTo>
                <a:lnTo>
                  <a:pt x="1975355" y="3589522"/>
                </a:lnTo>
                <a:lnTo>
                  <a:pt x="1975355" y="4224744"/>
                </a:lnTo>
                <a:lnTo>
                  <a:pt x="2149206" y="4224744"/>
                </a:lnTo>
                <a:lnTo>
                  <a:pt x="2149206" y="3589522"/>
                </a:lnTo>
                <a:lnTo>
                  <a:pt x="2374319" y="3589522"/>
                </a:lnTo>
                <a:lnTo>
                  <a:pt x="2374319" y="3435731"/>
                </a:lnTo>
                <a:close/>
                <a:moveTo>
                  <a:pt x="4316105" y="3382239"/>
                </a:moveTo>
                <a:lnTo>
                  <a:pt x="4316105" y="4224744"/>
                </a:lnTo>
                <a:lnTo>
                  <a:pt x="4483269" y="4224744"/>
                </a:lnTo>
                <a:lnTo>
                  <a:pt x="4483269" y="3950596"/>
                </a:lnTo>
                <a:lnTo>
                  <a:pt x="4485497" y="3950596"/>
                </a:lnTo>
                <a:lnTo>
                  <a:pt x="4668263" y="4224744"/>
                </a:lnTo>
                <a:lnTo>
                  <a:pt x="4878889" y="4224744"/>
                </a:lnTo>
                <a:lnTo>
                  <a:pt x="4658233" y="3927193"/>
                </a:lnTo>
                <a:lnTo>
                  <a:pt x="4873317" y="3683134"/>
                </a:lnTo>
                <a:lnTo>
                  <a:pt x="4668263" y="3683134"/>
                </a:lnTo>
                <a:lnTo>
                  <a:pt x="4483269" y="3897103"/>
                </a:lnTo>
                <a:lnTo>
                  <a:pt x="4483269" y="3382239"/>
                </a:lnTo>
                <a:close/>
                <a:moveTo>
                  <a:pt x="2439680" y="3382239"/>
                </a:moveTo>
                <a:lnTo>
                  <a:pt x="2439680" y="4224744"/>
                </a:lnTo>
                <a:lnTo>
                  <a:pt x="2606844" y="4224744"/>
                </a:lnTo>
                <a:lnTo>
                  <a:pt x="2606844" y="3955053"/>
                </a:lnTo>
                <a:cubicBezTo>
                  <a:pt x="2606844" y="3937222"/>
                  <a:pt x="2607958" y="3920135"/>
                  <a:pt x="2610187" y="3903790"/>
                </a:cubicBezTo>
                <a:cubicBezTo>
                  <a:pt x="2612416" y="3887445"/>
                  <a:pt x="2617059" y="3872772"/>
                  <a:pt x="2624117" y="3859770"/>
                </a:cubicBezTo>
                <a:cubicBezTo>
                  <a:pt x="2631175" y="3846768"/>
                  <a:pt x="2641391" y="3836367"/>
                  <a:pt x="2654764" y="3828566"/>
                </a:cubicBezTo>
                <a:cubicBezTo>
                  <a:pt x="2668137" y="3820765"/>
                  <a:pt x="2685597" y="3816865"/>
                  <a:pt x="2707142" y="3816865"/>
                </a:cubicBezTo>
                <a:cubicBezTo>
                  <a:pt x="2728687" y="3816865"/>
                  <a:pt x="2745218" y="3821322"/>
                  <a:pt x="2756734" y="3830238"/>
                </a:cubicBezTo>
                <a:cubicBezTo>
                  <a:pt x="2768250" y="3839153"/>
                  <a:pt x="2776793" y="3850669"/>
                  <a:pt x="2782366" y="3864785"/>
                </a:cubicBezTo>
                <a:cubicBezTo>
                  <a:pt x="2787938" y="3878901"/>
                  <a:pt x="2791281" y="3894317"/>
                  <a:pt x="2792396" y="3911034"/>
                </a:cubicBezTo>
                <a:cubicBezTo>
                  <a:pt x="2793510" y="3927750"/>
                  <a:pt x="2794067" y="3943909"/>
                  <a:pt x="2794067" y="3959511"/>
                </a:cubicBezTo>
                <a:lnTo>
                  <a:pt x="2794067" y="4224744"/>
                </a:lnTo>
                <a:lnTo>
                  <a:pt x="2961231" y="4224744"/>
                </a:lnTo>
                <a:lnTo>
                  <a:pt x="2961231" y="3926078"/>
                </a:lnTo>
                <a:cubicBezTo>
                  <a:pt x="2961231" y="3889674"/>
                  <a:pt x="2958631" y="3855869"/>
                  <a:pt x="2953430" y="3824666"/>
                </a:cubicBezTo>
                <a:cubicBezTo>
                  <a:pt x="2948229" y="3793462"/>
                  <a:pt x="2938385" y="3766344"/>
                  <a:pt x="2923898" y="3743313"/>
                </a:cubicBezTo>
                <a:cubicBezTo>
                  <a:pt x="2909410" y="3720281"/>
                  <a:pt x="2889164" y="3702265"/>
                  <a:pt x="2863161" y="3689263"/>
                </a:cubicBezTo>
                <a:cubicBezTo>
                  <a:pt x="2837158" y="3676261"/>
                  <a:pt x="2802983" y="3669761"/>
                  <a:pt x="2760634" y="3669760"/>
                </a:cubicBezTo>
                <a:cubicBezTo>
                  <a:pt x="2740575" y="3669761"/>
                  <a:pt x="2722001" y="3672361"/>
                  <a:pt x="2704913" y="3677561"/>
                </a:cubicBezTo>
                <a:cubicBezTo>
                  <a:pt x="2687825" y="3682762"/>
                  <a:pt x="2672966" y="3689449"/>
                  <a:pt x="2660336" y="3697621"/>
                </a:cubicBezTo>
                <a:cubicBezTo>
                  <a:pt x="2647706" y="3705794"/>
                  <a:pt x="2636933" y="3715080"/>
                  <a:pt x="2628018" y="3725482"/>
                </a:cubicBezTo>
                <a:cubicBezTo>
                  <a:pt x="2619102" y="3735883"/>
                  <a:pt x="2612787" y="3746284"/>
                  <a:pt x="2609072" y="3756686"/>
                </a:cubicBezTo>
                <a:lnTo>
                  <a:pt x="2606844" y="3756686"/>
                </a:lnTo>
                <a:lnTo>
                  <a:pt x="2606844" y="3382239"/>
                </a:lnTo>
                <a:close/>
                <a:moveTo>
                  <a:pt x="0" y="0"/>
                </a:moveTo>
                <a:lnTo>
                  <a:pt x="12763500" y="0"/>
                </a:lnTo>
                <a:lnTo>
                  <a:pt x="12763500" y="7147649"/>
                </a:lnTo>
                <a:lnTo>
                  <a:pt x="0" y="7147649"/>
                </a:lnTo>
                <a:close/>
              </a:path>
            </a:pathLst>
          </a:custGeom>
          <a:solidFill>
            <a:srgbClr val="92CC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7E7590B3-38B8-C30D-AD25-8F6F11270CF3}"/>
              </a:ext>
            </a:extLst>
          </p:cNvPr>
          <p:cNvSpPr txBox="1"/>
          <p:nvPr/>
        </p:nvSpPr>
        <p:spPr>
          <a:xfrm>
            <a:off x="759417" y="2681845"/>
            <a:ext cx="9464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GLD Policy </a:t>
            </a:r>
            <a:r>
              <a:rPr lang="sv-SE" sz="32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Roundtable</a:t>
            </a:r>
            <a:endParaRPr lang="en-US" sz="32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8A4F30F-99A2-E037-D9DF-1CCB5BD0C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678" y="261333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21E748E-6C4D-71AB-76E1-AF8078067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9626" y="-111849"/>
            <a:ext cx="1292409" cy="1292409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23AF4FB-FAFC-A269-6A5F-0F34C39E1E05}"/>
              </a:ext>
            </a:extLst>
          </p:cNvPr>
          <p:cNvSpPr txBox="1"/>
          <p:nvPr/>
        </p:nvSpPr>
        <p:spPr>
          <a:xfrm>
            <a:off x="495946" y="356461"/>
            <a:ext cx="387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rgbClr val="182240"/>
                </a:solidFill>
                <a:latin typeface="Avenir Black" panose="02000503020000020003" pitchFamily="2" charset="0"/>
              </a:rPr>
              <a:t>4 April 2024</a:t>
            </a:r>
          </a:p>
        </p:txBody>
      </p:sp>
    </p:spTree>
    <p:extLst>
      <p:ext uri="{BB962C8B-B14F-4D97-AF65-F5344CB8AC3E}">
        <p14:creationId xmlns:p14="http://schemas.microsoft.com/office/powerpoint/2010/main" val="9731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41D934E0-CD79-CE78-954F-85D811ADED79}"/>
              </a:ext>
            </a:extLst>
          </p:cNvPr>
          <p:cNvSpPr txBox="1"/>
          <p:nvPr/>
        </p:nvSpPr>
        <p:spPr>
          <a:xfrm rot="10800000">
            <a:off x="9679460" y="3013099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296410" y="451926"/>
            <a:ext cx="8340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Governance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and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Local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Development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Institute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202A01F-40D8-EB77-D26A-809F19C0499B}"/>
              </a:ext>
            </a:extLst>
          </p:cNvPr>
          <p:cNvSpPr txBox="1"/>
          <p:nvPr/>
        </p:nvSpPr>
        <p:spPr>
          <a:xfrm>
            <a:off x="296410" y="1818183"/>
            <a:ext cx="6104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What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we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do.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8E51A537-B7CF-BBA0-14CC-B800C04CF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035601"/>
              </p:ext>
            </p:extLst>
          </p:nvPr>
        </p:nvGraphicFramePr>
        <p:xfrm>
          <a:off x="1753669" y="1054773"/>
          <a:ext cx="11728594" cy="5699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11214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3B8CCB3-E30B-BA40-B93B-9F9933FC2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>
                                            <p:graphicEl>
                                              <a:dgm id="{F3B8CCB3-E30B-BA40-B93B-9F9933FC2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F3B8CCB3-E30B-BA40-B93B-9F9933FC2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F3B8CCB3-E30B-BA40-B93B-9F9933FC2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>
                                            <p:graphicEl>
                                              <a:dgm id="{F3B8CCB3-E30B-BA40-B93B-9F9933FC2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B529D5E-7146-354C-81EB-033BB8E8F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graphicEl>
                                              <a:dgm id="{7B529D5E-7146-354C-81EB-033BB8E8F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graphicEl>
                                              <a:dgm id="{7B529D5E-7146-354C-81EB-033BB8E8F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graphicEl>
                                              <a:dgm id="{7B529D5E-7146-354C-81EB-033BB8E8F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>
                                            <p:graphicEl>
                                              <a:dgm id="{7B529D5E-7146-354C-81EB-033BB8E8F5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8FC6F8B-6F06-1348-8ED4-22BA9E17D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graphicEl>
                                              <a:dgm id="{68FC6F8B-6F06-1348-8ED4-22BA9E17D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graphicEl>
                                              <a:dgm id="{68FC6F8B-6F06-1348-8ED4-22BA9E17D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graphicEl>
                                              <a:dgm id="{68FC6F8B-6F06-1348-8ED4-22BA9E17D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graphicEl>
                                              <a:dgm id="{68FC6F8B-6F06-1348-8ED4-22BA9E17D5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C73DD67-30A5-0548-BA40-5DEA3276A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graphicEl>
                                              <a:dgm id="{BC73DD67-30A5-0548-BA40-5DEA3276A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graphicEl>
                                              <a:dgm id="{BC73DD67-30A5-0548-BA40-5DEA3276A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graphicEl>
                                              <a:dgm id="{BC73DD67-30A5-0548-BA40-5DEA3276A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>
                                            <p:graphicEl>
                                              <a:dgm id="{BC73DD67-30A5-0548-BA40-5DEA3276A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A403CBE-90CE-6149-AC00-5E4A22CE9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>
                                            <p:graphicEl>
                                              <a:dgm id="{CA403CBE-90CE-6149-AC00-5E4A22CE9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graphicEl>
                                              <a:dgm id="{CA403CBE-90CE-6149-AC00-5E4A22CE9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CA403CBE-90CE-6149-AC00-5E4A22CE9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graphicEl>
                                              <a:dgm id="{CA403CBE-90CE-6149-AC00-5E4A22CE9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95C4E2D-F33A-C04B-85D0-90CFB51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graphicEl>
                                              <a:dgm id="{D95C4E2D-F33A-C04B-85D0-90CFB51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graphicEl>
                                              <a:dgm id="{D95C4E2D-F33A-C04B-85D0-90CFB51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D95C4E2D-F33A-C04B-85D0-90CFB5102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>
                                            <p:graphicEl>
                                              <a:dgm id="{D95C4E2D-F33A-C04B-85D0-90CFB51021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E7D9079-171B-F84D-A5A7-62A4ADB29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graphicEl>
                                              <a:dgm id="{9E7D9079-171B-F84D-A5A7-62A4ADB29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graphicEl>
                                              <a:dgm id="{9E7D9079-171B-F84D-A5A7-62A4ADB29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graphicEl>
                                              <a:dgm id="{9E7D9079-171B-F84D-A5A7-62A4ADB29A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graphicEl>
                                              <a:dgm id="{9E7D9079-171B-F84D-A5A7-62A4ADB29A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5CDA713-9254-F549-AD4F-368F4E921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>
                                            <p:graphicEl>
                                              <a:dgm id="{45CDA713-9254-F549-AD4F-368F4E921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>
                                            <p:graphicEl>
                                              <a:dgm id="{45CDA713-9254-F549-AD4F-368F4E921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>
                                            <p:graphicEl>
                                              <a:dgm id="{45CDA713-9254-F549-AD4F-368F4E921E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>
                                            <p:graphicEl>
                                              <a:dgm id="{45CDA713-9254-F549-AD4F-368F4E921E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77D7645-3977-524B-88FE-AB61358CD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graphicEl>
                                              <a:dgm id="{777D7645-3977-524B-88FE-AB61358CD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>
                                            <p:graphicEl>
                                              <a:dgm id="{777D7645-3977-524B-88FE-AB61358CD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>
                                            <p:graphicEl>
                                              <a:dgm id="{777D7645-3977-524B-88FE-AB61358CD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graphicEl>
                                              <a:dgm id="{777D7645-3977-524B-88FE-AB61358CD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E7819DA-A3DA-EB4D-85D8-BEA7D8593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graphicEl>
                                              <a:dgm id="{CE7819DA-A3DA-EB4D-85D8-BEA7D8593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graphicEl>
                                              <a:dgm id="{CE7819DA-A3DA-EB4D-85D8-BEA7D8593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>
                                            <p:graphicEl>
                                              <a:dgm id="{CE7819DA-A3DA-EB4D-85D8-BEA7D8593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>
                                            <p:graphicEl>
                                              <a:dgm id="{CE7819DA-A3DA-EB4D-85D8-BEA7D8593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>
            <a:extLst>
              <a:ext uri="{FF2B5EF4-FFF2-40B4-BE49-F238E27FC236}">
                <a16:creationId xmlns:a16="http://schemas.microsoft.com/office/drawing/2014/main" id="{41D934E0-CD79-CE78-954F-85D811ADED79}"/>
              </a:ext>
            </a:extLst>
          </p:cNvPr>
          <p:cNvSpPr txBox="1"/>
          <p:nvPr/>
        </p:nvSpPr>
        <p:spPr>
          <a:xfrm rot="10800000">
            <a:off x="9679460" y="3013099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296410" y="451926"/>
            <a:ext cx="83408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Governance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</a:p>
          <a:p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and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Local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</a:p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Development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</a:p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Institute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4202A01F-40D8-EB77-D26A-809F19C0499B}"/>
              </a:ext>
            </a:extLst>
          </p:cNvPr>
          <p:cNvSpPr txBox="1"/>
          <p:nvPr/>
        </p:nvSpPr>
        <p:spPr>
          <a:xfrm>
            <a:off x="244889" y="3013099"/>
            <a:ext cx="6104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How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you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can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</a:p>
          <a:p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engange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.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1F7F28E6-57F4-2EDC-DE70-388D08604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85" y="0"/>
            <a:ext cx="7134713" cy="687349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817E29D2-7A69-C71D-9A9F-50F2EF59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89" y="5937395"/>
            <a:ext cx="2693773" cy="611325"/>
          </a:xfrm>
          <a:prstGeom prst="rect">
            <a:avLst/>
          </a:prstGeom>
        </p:spPr>
      </p:pic>
      <p:pic>
        <p:nvPicPr>
          <p:cNvPr id="20" name="Bildobjekt 19">
            <a:extLst>
              <a:ext uri="{FF2B5EF4-FFF2-40B4-BE49-F238E27FC236}">
                <a16:creationId xmlns:a16="http://schemas.microsoft.com/office/drawing/2014/main" id="{BED1FAE9-C057-7412-8D29-F7A86994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04" y="5514044"/>
            <a:ext cx="1292409" cy="129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1951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18B8B29C-18B3-3BA0-B2EC-CE54A0C5B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861" y="1605715"/>
            <a:ext cx="9120584" cy="513032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296410" y="451926"/>
            <a:ext cx="8340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Governance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and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Local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Development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</a:rPr>
              <a:t>Institute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202A01F-40D8-EB77-D26A-809F19C0499B}"/>
              </a:ext>
            </a:extLst>
          </p:cNvPr>
          <p:cNvSpPr txBox="1"/>
          <p:nvPr/>
        </p:nvSpPr>
        <p:spPr>
          <a:xfrm>
            <a:off x="296409" y="1818183"/>
            <a:ext cx="64027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Visit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gld.gu.se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/en </a:t>
            </a:r>
          </a:p>
          <a:p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to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learn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 </a:t>
            </a:r>
            <a:r>
              <a:rPr lang="sv-SE" sz="4000" i="1" err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more</a:t>
            </a:r>
            <a:r>
              <a:rPr lang="sv-SE" sz="4000" i="1">
                <a:solidFill>
                  <a:srgbClr val="6697FF"/>
                </a:solidFill>
                <a:latin typeface="Aktiv Grotesk Cd" panose="020B0506020203020204" pitchFamily="34" charset="77"/>
                <a:cs typeface="Aktiv Grotesk Cd" panose="020B0506020203020204" pitchFamily="34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5412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971626" y="1835593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GLD Policy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Roundtable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4C850A7-759D-1DD7-CFCF-7608F48AB2BD}"/>
              </a:ext>
            </a:extLst>
          </p:cNvPr>
          <p:cNvSpPr txBox="1"/>
          <p:nvPr/>
        </p:nvSpPr>
        <p:spPr>
          <a:xfrm>
            <a:off x="971626" y="2679700"/>
            <a:ext cx="976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0">
                <a:solidFill>
                  <a:srgbClr val="6697FF"/>
                </a:solidFill>
                <a:latin typeface="Avenir" panose="02000503020000020003" pitchFamily="2" charset="0"/>
              </a:rPr>
              <a:t>Gender and </a:t>
            </a:r>
            <a:r>
              <a:rPr lang="sv-SE" sz="6000" err="1">
                <a:solidFill>
                  <a:srgbClr val="6697FF"/>
                </a:solidFill>
                <a:latin typeface="Avenir" panose="02000503020000020003" pitchFamily="2" charset="0"/>
              </a:rPr>
              <a:t>Local</a:t>
            </a:r>
            <a:r>
              <a:rPr lang="sv-SE" sz="6000">
                <a:solidFill>
                  <a:srgbClr val="6697FF"/>
                </a:solidFill>
                <a:latin typeface="Avenir" panose="02000503020000020003" pitchFamily="2" charset="0"/>
              </a:rPr>
              <a:t> </a:t>
            </a:r>
            <a:r>
              <a:rPr lang="sv-SE" sz="6000" err="1">
                <a:solidFill>
                  <a:srgbClr val="6697FF"/>
                </a:solidFill>
                <a:latin typeface="Avenir" panose="02000503020000020003" pitchFamily="2" charset="0"/>
              </a:rPr>
              <a:t>Politics</a:t>
            </a:r>
            <a:r>
              <a:rPr lang="sv-SE" sz="6000">
                <a:solidFill>
                  <a:srgbClr val="6697FF"/>
                </a:solidFill>
                <a:latin typeface="Avenir" panose="02000503020000020003" pitchFamily="2" charset="0"/>
              </a:rPr>
              <a:t> in the Global South</a:t>
            </a:r>
          </a:p>
        </p:txBody>
      </p:sp>
      <p:sp>
        <p:nvSpPr>
          <p:cNvPr id="8" name="Höger 7">
            <a:extLst>
              <a:ext uri="{FF2B5EF4-FFF2-40B4-BE49-F238E27FC236}">
                <a16:creationId xmlns:a16="http://schemas.microsoft.com/office/drawing/2014/main" id="{DF67631D-47E2-2D42-E0A0-41CEDD0CFF64}"/>
              </a:ext>
            </a:extLst>
          </p:cNvPr>
          <p:cNvSpPr/>
          <p:nvPr/>
        </p:nvSpPr>
        <p:spPr>
          <a:xfrm>
            <a:off x="8244115" y="5116074"/>
            <a:ext cx="3009900" cy="11781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182240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278C835-F1EF-2BC7-64DB-0D19F4D003F3}"/>
              </a:ext>
            </a:extLst>
          </p:cNvPr>
          <p:cNvSpPr txBox="1"/>
          <p:nvPr/>
        </p:nvSpPr>
        <p:spPr>
          <a:xfrm>
            <a:off x="8323431" y="5439325"/>
            <a:ext cx="376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>
                <a:solidFill>
                  <a:schemeClr val="bg1"/>
                </a:solidFill>
                <a:latin typeface="Avenir Heavy Oblique" panose="02000503020000020003" pitchFamily="2" charset="0"/>
              </a:rPr>
              <a:t>SPEAKERS</a:t>
            </a:r>
          </a:p>
        </p:txBody>
      </p:sp>
    </p:spTree>
    <p:extLst>
      <p:ext uri="{BB962C8B-B14F-4D97-AF65-F5344CB8AC3E}">
        <p14:creationId xmlns:p14="http://schemas.microsoft.com/office/powerpoint/2010/main" val="41039885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692321" y="1147653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Allison Sambo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692321" y="1770505"/>
            <a:ext cx="5276679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Director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of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Evaluation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&amp;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Analytics</a:t>
            </a:r>
            <a:r>
              <a:rPr lang="sv-SE">
                <a:solidFill>
                  <a:srgbClr val="212529"/>
                </a:solidFill>
                <a:latin typeface="Avenir Medium" panose="02000503020000020003" pitchFamily="2" charset="0"/>
              </a:rPr>
              <a:t> at</a:t>
            </a:r>
          </a:p>
          <a:p>
            <a:pPr>
              <a:lnSpc>
                <a:spcPct val="150000"/>
              </a:lnSpc>
            </a:pP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Global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Fund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for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Women</a:t>
            </a:r>
            <a:endParaRPr lang="sv-SE">
              <a:latin typeface="Avenir Medium" panose="02000503020000020003" pitchFamily="2" charset="0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32821" y="1892068"/>
            <a:ext cx="3949700" cy="39497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B5B2DF8-32BC-9C34-D490-5B7D9DD8E60A}"/>
              </a:ext>
            </a:extLst>
          </p:cNvPr>
          <p:cNvSpPr txBox="1"/>
          <p:nvPr/>
        </p:nvSpPr>
        <p:spPr>
          <a:xfrm>
            <a:off x="692321" y="2818827"/>
            <a:ext cx="5657679" cy="366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Allison is a researcher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analyst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with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significant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experience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applied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mixed-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methods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evaluation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has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worked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East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West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Africa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both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academic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project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monitoring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evaluation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has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experience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developing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managing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monitoring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evaluation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systems for social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behavior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change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programs by UNICEF, UNHCR, USAID and private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foundations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Allison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received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Masters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International Public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Affairs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PhD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Development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Economics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from the University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Wisconsin-Madison,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with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 dissertation on bilateral/multilateral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funding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for gender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equality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empowerment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efficacy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financing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on gender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equality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empowerment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current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work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research focus on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measuring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social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movement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capacities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roles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relationships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between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social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movement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actors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utilization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technologies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to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map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assess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 support social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movements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and social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movement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actors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</a:t>
            </a:r>
            <a:endParaRPr lang="sv-SE" sz="1200" dirty="0">
              <a:latin typeface="Avenir Book" panose="02000503020000020003" pitchFamily="2" charset="0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844B2599-72E7-9666-A18C-B6D0942DDA7F}"/>
              </a:ext>
            </a:extLst>
          </p:cNvPr>
          <p:cNvSpPr txBox="1"/>
          <p:nvPr/>
        </p:nvSpPr>
        <p:spPr>
          <a:xfrm>
            <a:off x="692321" y="432894"/>
            <a:ext cx="376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1">
                <a:solidFill>
                  <a:srgbClr val="92CCFF"/>
                </a:solidFill>
                <a:latin typeface="Avenir Heavy Oblique" panose="02000503020000020003" pitchFamily="2" charset="0"/>
              </a:rPr>
              <a:t>MODERATOR</a:t>
            </a:r>
          </a:p>
        </p:txBody>
      </p:sp>
    </p:spTree>
    <p:extLst>
      <p:ext uri="{BB962C8B-B14F-4D97-AF65-F5344CB8AC3E}">
        <p14:creationId xmlns:p14="http://schemas.microsoft.com/office/powerpoint/2010/main" val="6672227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A008AB96-CA27-F5CE-E570-BB5FBEA7955F}"/>
              </a:ext>
            </a:extLst>
          </p:cNvPr>
          <p:cNvSpPr txBox="1"/>
          <p:nvPr/>
        </p:nvSpPr>
        <p:spPr>
          <a:xfrm>
            <a:off x="0" y="1220040"/>
            <a:ext cx="14828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600">
                <a:solidFill>
                  <a:srgbClr val="6697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sv-SE" sz="16600">
              <a:solidFill>
                <a:srgbClr val="6697FF"/>
              </a:solidFill>
              <a:latin typeface="Arial Nova" panose="020F0502020204030204" pitchFamily="34" charset="0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22FF08C-20D0-9BFD-F114-49E9CDA10F91}"/>
              </a:ext>
            </a:extLst>
          </p:cNvPr>
          <p:cNvSpPr txBox="1"/>
          <p:nvPr/>
        </p:nvSpPr>
        <p:spPr>
          <a:xfrm>
            <a:off x="628726" y="866097"/>
            <a:ext cx="8340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Safia</a:t>
            </a:r>
            <a:r>
              <a:rPr lang="sv-SE" sz="4000" b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 </a:t>
            </a:r>
            <a:r>
              <a:rPr lang="sv-SE" sz="4000" b="1" err="1">
                <a:solidFill>
                  <a:srgbClr val="182240"/>
                </a:solidFill>
                <a:latin typeface="Avenir Black" panose="02000503020000020003" pitchFamily="2" charset="0"/>
                <a:cs typeface="Aktiv Grotesk Cd Medium" panose="020B0506020203020204" pitchFamily="34" charset="77"/>
              </a:rPr>
              <a:t>Farole</a:t>
            </a:r>
            <a:endParaRPr lang="en-US" sz="4000" b="1">
              <a:solidFill>
                <a:srgbClr val="182240"/>
              </a:solidFill>
              <a:latin typeface="Avenir Black" panose="02000503020000020003" pitchFamily="2" charset="0"/>
              <a:cs typeface="Aktiv Grotesk Cd Medium" panose="020B0506020203020204" pitchFamily="34" charset="77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14051900-4659-822F-2324-56D1EC8A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53" y="251089"/>
            <a:ext cx="2693773" cy="611325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8BA2A6B4-E921-ADF0-F419-93D2A6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468" y="-172262"/>
            <a:ext cx="1292409" cy="129240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CA76AE6-9235-308C-8F85-28BF368BDC01}"/>
              </a:ext>
            </a:extLst>
          </p:cNvPr>
          <p:cNvSpPr txBox="1"/>
          <p:nvPr/>
        </p:nvSpPr>
        <p:spPr>
          <a:xfrm>
            <a:off x="692321" y="1573983"/>
            <a:ext cx="5608595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Assistant Professor in the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Department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of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Politics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and Global </a:t>
            </a:r>
            <a:r>
              <a:rPr lang="sv-SE" err="1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Affairs</a:t>
            </a:r>
            <a:r>
              <a:rPr lang="sv-SE">
                <a:solidFill>
                  <a:srgbClr val="212529"/>
                </a:solidFill>
                <a:effectLst/>
                <a:latin typeface="Avenir Medium" panose="02000503020000020003" pitchFamily="2" charset="0"/>
              </a:rPr>
              <a:t> at Portland State University. </a:t>
            </a:r>
            <a:endParaRPr lang="sv-SE">
              <a:latin typeface="Avenir Medium" panose="02000503020000020003" pitchFamily="2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FED050E-0ABC-B042-BFEE-058CCB59AD1F}"/>
              </a:ext>
            </a:extLst>
          </p:cNvPr>
          <p:cNvSpPr txBox="1"/>
          <p:nvPr/>
        </p:nvSpPr>
        <p:spPr>
          <a:xfrm>
            <a:off x="694037" y="2645242"/>
            <a:ext cx="5606879" cy="283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Safia's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research interests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include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local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party systems,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elections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Africa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has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published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articles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the journals 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Party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Comparative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Politics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Government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&amp; Opposition, Global Studies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Quarterly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and 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Comparative</a:t>
            </a:r>
            <a:r>
              <a:rPr lang="sv-SE" sz="1200" i="1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i="1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Strategy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  In the 2022-2023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academic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year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was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awarded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the Craig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Wollner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Memorial Award for Junior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Faculty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which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recognizes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excellence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research and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teaching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by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one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junior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faculty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member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in the College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Urban and Public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Affairs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at PSU. In the 2021-2022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academic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year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was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the recipient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the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American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Association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University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Women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(AAUW)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American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Post-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Doctoral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Fellowship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In June 2019,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she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received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her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Ph.D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. from the University </a:t>
            </a:r>
            <a:r>
              <a:rPr lang="sv-SE" sz="1200" dirty="0" err="1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of</a:t>
            </a:r>
            <a:r>
              <a:rPr lang="sv-SE" sz="1200" dirty="0">
                <a:solidFill>
                  <a:srgbClr val="212529"/>
                </a:solidFill>
                <a:effectLst/>
                <a:latin typeface="Avenir Book" panose="02000503020000020003" pitchFamily="2" charset="0"/>
              </a:rPr>
              <a:t> California at Los Angeles (UCLA).</a:t>
            </a:r>
            <a:endParaRPr lang="sv-SE" sz="1200" dirty="0">
              <a:latin typeface="Avenir Book" panose="02000503020000020003" pitchFamily="2" charset="0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26C4BDF7-8168-D671-05FF-B2554DCB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768" y="1750994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481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ma">
  <a:themeElements>
    <a:clrScheme name="Egen 1">
      <a:dk1>
        <a:srgbClr val="000000"/>
      </a:dk1>
      <a:lt1>
        <a:srgbClr val="FFFFFF"/>
      </a:lt1>
      <a:dk2>
        <a:srgbClr val="161A38"/>
      </a:dk2>
      <a:lt2>
        <a:srgbClr val="C1B9B4"/>
      </a:lt2>
      <a:accent1>
        <a:srgbClr val="EE9207"/>
      </a:accent1>
      <a:accent2>
        <a:srgbClr val="78C8C5"/>
      </a:accent2>
      <a:accent3>
        <a:srgbClr val="757D92"/>
      </a:accent3>
      <a:accent4>
        <a:srgbClr val="478A91"/>
      </a:accent4>
      <a:accent5>
        <a:srgbClr val="E29C36"/>
      </a:accent5>
      <a:accent6>
        <a:srgbClr val="8EC0C1"/>
      </a:accent6>
      <a:hlink>
        <a:srgbClr val="D1DAE2"/>
      </a:hlink>
      <a:folHlink>
        <a:srgbClr val="D1FFF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4118</TotalTime>
  <Words>1770</Words>
  <Application>Microsoft Macintosh PowerPoint</Application>
  <PresentationFormat>Bredbild</PresentationFormat>
  <Paragraphs>192</Paragraphs>
  <Slides>31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15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47" baseType="lpstr">
      <vt:lpstr>Aktiv Grotesk Cd</vt:lpstr>
      <vt:lpstr>Arial</vt:lpstr>
      <vt:lpstr>Arial Nova</vt:lpstr>
      <vt:lpstr>Avenir</vt:lpstr>
      <vt:lpstr>Avenir Black</vt:lpstr>
      <vt:lpstr>Avenir Book</vt:lpstr>
      <vt:lpstr>Avenir Heavy Oblique</vt:lpstr>
      <vt:lpstr>Avenir Light</vt:lpstr>
      <vt:lpstr>Avenir Medium</vt:lpstr>
      <vt:lpstr>Baskerville Old Face</vt:lpstr>
      <vt:lpstr>Calibri</vt:lpstr>
      <vt:lpstr>Calibri Light</vt:lpstr>
      <vt:lpstr>Courier New</vt:lpstr>
      <vt:lpstr>Helvetica Neue</vt:lpstr>
      <vt:lpstr>Times New Roman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Women’s Participation in Local Politics</vt:lpstr>
      <vt:lpstr>Women’s Local Representation in the MENA</vt:lpstr>
      <vt:lpstr>The Case of Morocco*</vt:lpstr>
      <vt:lpstr>Women’s Representation over time in Morocco on National and Local Levels</vt:lpstr>
      <vt:lpstr>PowerPoint-presentation</vt:lpstr>
      <vt:lpstr>Women’s Representation in National vs. Local Bodies in Sub-Saharan Africa </vt:lpstr>
      <vt:lpstr>Local Gender Quotas</vt:lpstr>
      <vt:lpstr>South Africa’s Local Gender Quota</vt:lpstr>
      <vt:lpstr>Under-Representation of Women in South Africa: Local Elections with First-Past-the-Post Rules</vt:lpstr>
      <vt:lpstr>Main Challenges</vt:lpstr>
      <vt:lpstr>PowerPoint-presentation</vt:lpstr>
      <vt:lpstr>Women’s Political Representation and Participation in India</vt:lpstr>
      <vt:lpstr>Impact of Local Gender Quotas in India</vt:lpstr>
      <vt:lpstr>Do Local Gender Quotas Improve Women’s Electability at Higher Tiers by Shaping Voter Preferences?</vt:lpstr>
      <vt:lpstr>Do Local Gender Quotas Improve the Electability of Women at Higher Tiers by Shaping Voter Preferences?</vt:lpstr>
      <vt:lpstr>Political Party Ideology and Ethnonationalist Gender Norms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Sara Bjurenvall</dc:creator>
  <cp:lastModifiedBy>Sara Bjurenvall</cp:lastModifiedBy>
  <cp:revision>5</cp:revision>
  <dcterms:created xsi:type="dcterms:W3CDTF">2024-03-13T10:56:42Z</dcterms:created>
  <dcterms:modified xsi:type="dcterms:W3CDTF">2024-04-08T08:06:35Z</dcterms:modified>
</cp:coreProperties>
</file>